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 Id="rId7" Target="../media/image2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https://github.com/URK21CO3010/Hackathon-Final_Fight" TargetMode="External" Type="http://schemas.openxmlformats.org/officeDocument/2006/relationships/hyperlink"/><Relationship Id="rId2" Target="../media/image31.jpeg" Type="http://schemas.openxmlformats.org/officeDocument/2006/relationships/image"/><Relationship Id="rId3" Target="../media/image5.pn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png" Type="http://schemas.openxmlformats.org/officeDocument/2006/relationships/image"/><Relationship Id="rId8" Target="../media/image4.png" Type="http://schemas.openxmlformats.org/officeDocument/2006/relationships/image"/><Relationship Id="rId9"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6.jpeg" Type="http://schemas.openxmlformats.org/officeDocument/2006/relationships/image"/><Relationship Id="rId7" Target="../media/VAFwIGZjiVc.mp4" Type="http://schemas.openxmlformats.org/officeDocument/2006/relationships/video"/><Relationship Id="rId8" Target="../media/VAFwIGZjiVc.mp4" Type="http://schemas.microsoft.com/office/2007/relationships/media"/></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7.jpeg" Type="http://schemas.openxmlformats.org/officeDocument/2006/relationships/image"/><Relationship Id="rId7" Target="../media/VAFwRJ-jCCs.mp4" Type="http://schemas.openxmlformats.org/officeDocument/2006/relationships/video"/><Relationship Id="rId8" Target="../media/VAFwRJ-jCCs.mp4" Type="http://schemas.microsoft.com/office/2007/relationships/media"/></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jpe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898760" y="8577915"/>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237102"/>
            <a:ext cx="5661686" cy="5983287"/>
          </a:xfrm>
          <a:custGeom>
            <a:avLst/>
            <a:gdLst/>
            <a:ahLst/>
            <a:cxnLst/>
            <a:rect r="r" b="b" t="t" l="l"/>
            <a:pathLst>
              <a:path h="5983287" w="5661686">
                <a:moveTo>
                  <a:pt x="0" y="0"/>
                </a:moveTo>
                <a:lnTo>
                  <a:pt x="5661686" y="0"/>
                </a:lnTo>
                <a:lnTo>
                  <a:pt x="5661686"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63072" y="4785866"/>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2205776" y="-4436269"/>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28700" y="2515260"/>
            <a:ext cx="1837007" cy="1780366"/>
          </a:xfrm>
          <a:custGeom>
            <a:avLst/>
            <a:gdLst/>
            <a:ahLst/>
            <a:cxnLst/>
            <a:rect r="r" b="b" t="t" l="l"/>
            <a:pathLst>
              <a:path h="1780366" w="1837007">
                <a:moveTo>
                  <a:pt x="0" y="0"/>
                </a:moveTo>
                <a:lnTo>
                  <a:pt x="1837007" y="0"/>
                </a:lnTo>
                <a:lnTo>
                  <a:pt x="1837007" y="1780366"/>
                </a:lnTo>
                <a:lnTo>
                  <a:pt x="0" y="1780366"/>
                </a:lnTo>
                <a:lnTo>
                  <a:pt x="0" y="0"/>
                </a:lnTo>
                <a:close/>
              </a:path>
            </a:pathLst>
          </a:custGeom>
          <a:blipFill>
            <a:blip r:embed="rId5"/>
            <a:stretch>
              <a:fillRect l="0" t="0" r="0" b="0"/>
            </a:stretch>
          </a:blipFill>
        </p:spPr>
      </p:sp>
      <p:sp>
        <p:nvSpPr>
          <p:cNvPr name="Freeform 7" id="7"/>
          <p:cNvSpPr/>
          <p:nvPr/>
        </p:nvSpPr>
        <p:spPr>
          <a:xfrm flipH="false" flipV="false" rot="0">
            <a:off x="15498727" y="5143500"/>
            <a:ext cx="1837007" cy="1780366"/>
          </a:xfrm>
          <a:custGeom>
            <a:avLst/>
            <a:gdLst/>
            <a:ahLst/>
            <a:cxnLst/>
            <a:rect r="r" b="b" t="t" l="l"/>
            <a:pathLst>
              <a:path h="1780366" w="1837007">
                <a:moveTo>
                  <a:pt x="0" y="0"/>
                </a:moveTo>
                <a:lnTo>
                  <a:pt x="1837007" y="0"/>
                </a:lnTo>
                <a:lnTo>
                  <a:pt x="1837007" y="1780366"/>
                </a:lnTo>
                <a:lnTo>
                  <a:pt x="0" y="1780366"/>
                </a:lnTo>
                <a:lnTo>
                  <a:pt x="0" y="0"/>
                </a:lnTo>
                <a:close/>
              </a:path>
            </a:pathLst>
          </a:custGeom>
          <a:blipFill>
            <a:blip r:embed="rId5"/>
            <a:stretch>
              <a:fillRect l="0" t="0" r="0" b="0"/>
            </a:stretch>
          </a:blipFill>
        </p:spPr>
      </p:sp>
      <p:sp>
        <p:nvSpPr>
          <p:cNvPr name="Freeform 8" id="8"/>
          <p:cNvSpPr/>
          <p:nvPr/>
        </p:nvSpPr>
        <p:spPr>
          <a:xfrm flipH="false" flipV="false" rot="-1128311">
            <a:off x="5059797" y="3838257"/>
            <a:ext cx="8168405" cy="2610486"/>
          </a:xfrm>
          <a:custGeom>
            <a:avLst/>
            <a:gdLst/>
            <a:ahLst/>
            <a:cxnLst/>
            <a:rect r="r" b="b" t="t" l="l"/>
            <a:pathLst>
              <a:path h="2610486" w="8168405">
                <a:moveTo>
                  <a:pt x="0" y="0"/>
                </a:moveTo>
                <a:lnTo>
                  <a:pt x="8168406" y="0"/>
                </a:lnTo>
                <a:lnTo>
                  <a:pt x="8168406" y="2610486"/>
                </a:lnTo>
                <a:lnTo>
                  <a:pt x="0" y="2610486"/>
                </a:lnTo>
                <a:lnTo>
                  <a:pt x="0" y="0"/>
                </a:lnTo>
                <a:close/>
              </a:path>
            </a:pathLst>
          </a:custGeom>
          <a:blipFill>
            <a:blip r:embed="rId6"/>
            <a:stretch>
              <a:fillRect l="0" t="0" r="0" b="0"/>
            </a:stretch>
          </a:blipFill>
        </p:spPr>
      </p:sp>
      <p:grpSp>
        <p:nvGrpSpPr>
          <p:cNvPr name="Group 9" id="9"/>
          <p:cNvGrpSpPr/>
          <p:nvPr/>
        </p:nvGrpSpPr>
        <p:grpSpPr>
          <a:xfrm rot="0">
            <a:off x="6998559" y="5767597"/>
            <a:ext cx="4290882" cy="952025"/>
            <a:chOff x="0" y="0"/>
            <a:chExt cx="1831690" cy="406400"/>
          </a:xfrm>
        </p:grpSpPr>
        <p:sp>
          <p:nvSpPr>
            <p:cNvPr name="Freeform 10" id="10"/>
            <p:cNvSpPr/>
            <p:nvPr/>
          </p:nvSpPr>
          <p:spPr>
            <a:xfrm flipH="false" flipV="false" rot="0">
              <a:off x="0" y="0"/>
              <a:ext cx="1831690" cy="406400"/>
            </a:xfrm>
            <a:custGeom>
              <a:avLst/>
              <a:gdLst/>
              <a:ahLst/>
              <a:cxnLst/>
              <a:rect r="r" b="b" t="t" l="l"/>
              <a:pathLst>
                <a:path h="406400" w="1831690">
                  <a:moveTo>
                    <a:pt x="1628490" y="0"/>
                  </a:moveTo>
                  <a:cubicBezTo>
                    <a:pt x="1740714" y="0"/>
                    <a:pt x="1831690" y="90976"/>
                    <a:pt x="1831690" y="203200"/>
                  </a:cubicBezTo>
                  <a:cubicBezTo>
                    <a:pt x="1831690" y="315424"/>
                    <a:pt x="1740714" y="406400"/>
                    <a:pt x="1628490" y="406400"/>
                  </a:cubicBezTo>
                  <a:lnTo>
                    <a:pt x="203200" y="406400"/>
                  </a:lnTo>
                  <a:cubicBezTo>
                    <a:pt x="90976" y="406400"/>
                    <a:pt x="0" y="315424"/>
                    <a:pt x="0" y="203200"/>
                  </a:cubicBezTo>
                  <a:cubicBezTo>
                    <a:pt x="0" y="90976"/>
                    <a:pt x="90976" y="0"/>
                    <a:pt x="203200" y="0"/>
                  </a:cubicBezTo>
                  <a:close/>
                </a:path>
              </a:pathLst>
            </a:custGeom>
            <a:solidFill>
              <a:srgbClr val="FF6B73"/>
            </a:solidFill>
          </p:spPr>
        </p:sp>
        <p:sp>
          <p:nvSpPr>
            <p:cNvPr name="TextBox 11" id="11"/>
            <p:cNvSpPr txBox="true"/>
            <p:nvPr/>
          </p:nvSpPr>
          <p:spPr>
            <a:xfrm>
              <a:off x="0" y="-57150"/>
              <a:ext cx="812800" cy="46355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902541" y="3405443"/>
            <a:ext cx="866531" cy="839813"/>
          </a:xfrm>
          <a:custGeom>
            <a:avLst/>
            <a:gdLst/>
            <a:ahLst/>
            <a:cxnLst/>
            <a:rect r="r" b="b" t="t" l="l"/>
            <a:pathLst>
              <a:path h="839813" w="866531">
                <a:moveTo>
                  <a:pt x="0" y="0"/>
                </a:moveTo>
                <a:lnTo>
                  <a:pt x="866531" y="0"/>
                </a:lnTo>
                <a:lnTo>
                  <a:pt x="866531" y="839813"/>
                </a:lnTo>
                <a:lnTo>
                  <a:pt x="0" y="839813"/>
                </a:lnTo>
                <a:lnTo>
                  <a:pt x="0" y="0"/>
                </a:lnTo>
                <a:close/>
              </a:path>
            </a:pathLst>
          </a:custGeom>
          <a:blipFill>
            <a:blip r:embed="rId5"/>
            <a:stretch>
              <a:fillRect l="0" t="0" r="0" b="0"/>
            </a:stretch>
          </a:blipFill>
        </p:spPr>
      </p:sp>
      <p:sp>
        <p:nvSpPr>
          <p:cNvPr name="Freeform 13" id="13"/>
          <p:cNvSpPr/>
          <p:nvPr/>
        </p:nvSpPr>
        <p:spPr>
          <a:xfrm flipH="false" flipV="false" rot="0">
            <a:off x="12863072" y="5143500"/>
            <a:ext cx="866531" cy="839813"/>
          </a:xfrm>
          <a:custGeom>
            <a:avLst/>
            <a:gdLst/>
            <a:ahLst/>
            <a:cxnLst/>
            <a:rect r="r" b="b" t="t" l="l"/>
            <a:pathLst>
              <a:path h="839813" w="866531">
                <a:moveTo>
                  <a:pt x="0" y="0"/>
                </a:moveTo>
                <a:lnTo>
                  <a:pt x="866531" y="0"/>
                </a:lnTo>
                <a:lnTo>
                  <a:pt x="866531" y="839813"/>
                </a:lnTo>
                <a:lnTo>
                  <a:pt x="0" y="839813"/>
                </a:lnTo>
                <a:lnTo>
                  <a:pt x="0" y="0"/>
                </a:lnTo>
                <a:close/>
              </a:path>
            </a:pathLst>
          </a:custGeom>
          <a:blipFill>
            <a:blip r:embed="rId5"/>
            <a:stretch>
              <a:fillRect l="0" t="0" r="0" b="0"/>
            </a:stretch>
          </a:blipFill>
        </p:spPr>
      </p:sp>
      <p:sp>
        <p:nvSpPr>
          <p:cNvPr name="TextBox 14" id="14"/>
          <p:cNvSpPr txBox="true"/>
          <p:nvPr/>
        </p:nvSpPr>
        <p:spPr>
          <a:xfrm rot="0">
            <a:off x="1551221" y="3831748"/>
            <a:ext cx="15185558" cy="1731658"/>
          </a:xfrm>
          <a:prstGeom prst="rect">
            <a:avLst/>
          </a:prstGeom>
        </p:spPr>
        <p:txBody>
          <a:bodyPr anchor="t" rtlCol="false" tIns="0" lIns="0" bIns="0" rIns="0">
            <a:spAutoFit/>
          </a:bodyPr>
          <a:lstStyle/>
          <a:p>
            <a:pPr algn="ctr">
              <a:lnSpc>
                <a:spcPts val="6929"/>
              </a:lnSpc>
              <a:spcBef>
                <a:spcPct val="0"/>
              </a:spcBef>
            </a:pPr>
            <a:r>
              <a:rPr lang="en-US" sz="4949" spc="-272">
                <a:solidFill>
                  <a:srgbClr val="FFFFFF"/>
                </a:solidFill>
                <a:latin typeface="Garet Bold"/>
              </a:rPr>
              <a:t>HAND GESTURE RECOGNITION USING OVERHEAD CAMERAS TO BUILD </a:t>
            </a:r>
            <a:r>
              <a:rPr lang="en-US" sz="4949" spc="-272">
                <a:solidFill>
                  <a:srgbClr val="FFFFFF"/>
                </a:solidFill>
                <a:latin typeface="Garet Bold"/>
              </a:rPr>
              <a:t>Virtual Cart </a:t>
            </a:r>
          </a:p>
        </p:txBody>
      </p:sp>
      <p:sp>
        <p:nvSpPr>
          <p:cNvPr name="TextBox 15" id="15"/>
          <p:cNvSpPr txBox="true"/>
          <p:nvPr/>
        </p:nvSpPr>
        <p:spPr>
          <a:xfrm rot="0">
            <a:off x="6998559" y="6082635"/>
            <a:ext cx="4290882" cy="379100"/>
          </a:xfrm>
          <a:prstGeom prst="rect">
            <a:avLst/>
          </a:prstGeom>
        </p:spPr>
        <p:txBody>
          <a:bodyPr anchor="t" rtlCol="false" tIns="0" lIns="0" bIns="0" rIns="0">
            <a:spAutoFit/>
          </a:bodyPr>
          <a:lstStyle/>
          <a:p>
            <a:pPr algn="ctr">
              <a:lnSpc>
                <a:spcPts val="2783"/>
              </a:lnSpc>
            </a:pPr>
            <a:r>
              <a:rPr lang="en-US" sz="2869" spc="264">
                <a:solidFill>
                  <a:srgbClr val="FFFFFF"/>
                </a:solidFill>
                <a:latin typeface="Garet"/>
              </a:rPr>
              <a:t>PRESENTATION BY</a:t>
            </a:r>
          </a:p>
        </p:txBody>
      </p:sp>
      <p:sp>
        <p:nvSpPr>
          <p:cNvPr name="TextBox 16" id="16"/>
          <p:cNvSpPr txBox="true"/>
          <p:nvPr/>
        </p:nvSpPr>
        <p:spPr>
          <a:xfrm rot="0">
            <a:off x="6508345" y="7438216"/>
            <a:ext cx="12709453" cy="431800"/>
          </a:xfrm>
          <a:prstGeom prst="rect">
            <a:avLst/>
          </a:prstGeom>
        </p:spPr>
        <p:txBody>
          <a:bodyPr anchor="t" rtlCol="false" tIns="0" lIns="0" bIns="0" rIns="0">
            <a:spAutoFit/>
          </a:bodyPr>
          <a:lstStyle/>
          <a:p>
            <a:pPr algn="ctr">
              <a:lnSpc>
                <a:spcPts val="3500"/>
              </a:lnSpc>
              <a:spcBef>
                <a:spcPct val="0"/>
              </a:spcBef>
            </a:pPr>
            <a:r>
              <a:rPr lang="en-US" sz="2500" spc="230">
                <a:solidFill>
                  <a:srgbClr val="FFFFFF"/>
                </a:solidFill>
                <a:latin typeface="Garet"/>
              </a:rPr>
              <a:t>VISIONARIES</a:t>
            </a:r>
          </a:p>
        </p:txBody>
      </p:sp>
      <p:sp>
        <p:nvSpPr>
          <p:cNvPr name="Freeform 17" id="17"/>
          <p:cNvSpPr/>
          <p:nvPr/>
        </p:nvSpPr>
        <p:spPr>
          <a:xfrm flipH="false" flipV="false" rot="0">
            <a:off x="13729603" y="-3659529"/>
            <a:ext cx="5661686" cy="5983287"/>
          </a:xfrm>
          <a:custGeom>
            <a:avLst/>
            <a:gdLst/>
            <a:ahLst/>
            <a:cxnLst/>
            <a:rect r="r" b="b" t="t" l="l"/>
            <a:pathLst>
              <a:path h="5983287" w="5661686">
                <a:moveTo>
                  <a:pt x="0" y="0"/>
                </a:moveTo>
                <a:lnTo>
                  <a:pt x="5661685" y="0"/>
                </a:lnTo>
                <a:lnTo>
                  <a:pt x="5661685"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2696997" y="-3634999"/>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13698269" y="6453669"/>
            <a:ext cx="7910572" cy="7666663"/>
          </a:xfrm>
          <a:custGeom>
            <a:avLst/>
            <a:gdLst/>
            <a:ahLst/>
            <a:cxnLst/>
            <a:rect r="r" b="b" t="t" l="l"/>
            <a:pathLst>
              <a:path h="7666663" w="7910572">
                <a:moveTo>
                  <a:pt x="0" y="0"/>
                </a:moveTo>
                <a:lnTo>
                  <a:pt x="7910572" y="0"/>
                </a:lnTo>
                <a:lnTo>
                  <a:pt x="7910572" y="7666662"/>
                </a:lnTo>
                <a:lnTo>
                  <a:pt x="0" y="7666662"/>
                </a:lnTo>
                <a:lnTo>
                  <a:pt x="0" y="0"/>
                </a:lnTo>
                <a:close/>
              </a:path>
            </a:pathLst>
          </a:custGeom>
          <a:blipFill>
            <a:blip r:embed="rId2"/>
            <a:stretch>
              <a:fillRect l="0" t="0" r="0" b="0"/>
            </a:stretch>
          </a:blipFill>
        </p:spPr>
      </p:sp>
      <p:sp>
        <p:nvSpPr>
          <p:cNvPr name="Freeform 4" id="4"/>
          <p:cNvSpPr/>
          <p:nvPr/>
        </p:nvSpPr>
        <p:spPr>
          <a:xfrm flipH="false" flipV="false" rot="-3090013">
            <a:off x="-1015793" y="8131054"/>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090013">
            <a:off x="16282993" y="-1355190"/>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72771" y="2468860"/>
            <a:ext cx="6445708" cy="5509791"/>
          </a:xfrm>
          <a:custGeom>
            <a:avLst/>
            <a:gdLst/>
            <a:ahLst/>
            <a:cxnLst/>
            <a:rect r="r" b="b" t="t" l="l"/>
            <a:pathLst>
              <a:path h="5509791" w="6445708">
                <a:moveTo>
                  <a:pt x="0" y="0"/>
                </a:moveTo>
                <a:lnTo>
                  <a:pt x="6445708" y="0"/>
                </a:lnTo>
                <a:lnTo>
                  <a:pt x="6445708" y="5509790"/>
                </a:lnTo>
                <a:lnTo>
                  <a:pt x="0" y="5509790"/>
                </a:lnTo>
                <a:lnTo>
                  <a:pt x="0" y="0"/>
                </a:lnTo>
                <a:close/>
              </a:path>
            </a:pathLst>
          </a:custGeom>
          <a:blipFill>
            <a:blip r:embed="rId5"/>
            <a:stretch>
              <a:fillRect l="-49589" t="0" r="0" b="0"/>
            </a:stretch>
          </a:blipFill>
        </p:spPr>
      </p:sp>
      <p:sp>
        <p:nvSpPr>
          <p:cNvPr name="Freeform 7" id="7"/>
          <p:cNvSpPr/>
          <p:nvPr/>
        </p:nvSpPr>
        <p:spPr>
          <a:xfrm flipH="false" flipV="false" rot="0">
            <a:off x="7804867" y="2468860"/>
            <a:ext cx="3569672" cy="5592629"/>
          </a:xfrm>
          <a:custGeom>
            <a:avLst/>
            <a:gdLst/>
            <a:ahLst/>
            <a:cxnLst/>
            <a:rect r="r" b="b" t="t" l="l"/>
            <a:pathLst>
              <a:path h="5592629" w="3569672">
                <a:moveTo>
                  <a:pt x="0" y="0"/>
                </a:moveTo>
                <a:lnTo>
                  <a:pt x="3569672" y="0"/>
                </a:lnTo>
                <a:lnTo>
                  <a:pt x="3569672" y="5592629"/>
                </a:lnTo>
                <a:lnTo>
                  <a:pt x="0" y="5592629"/>
                </a:lnTo>
                <a:lnTo>
                  <a:pt x="0" y="0"/>
                </a:lnTo>
                <a:close/>
              </a:path>
            </a:pathLst>
          </a:custGeom>
          <a:blipFill>
            <a:blip r:embed="rId6"/>
            <a:stretch>
              <a:fillRect l="-110011" t="-16131" r="-113312" b="0"/>
            </a:stretch>
          </a:blipFill>
        </p:spPr>
      </p:sp>
      <p:sp>
        <p:nvSpPr>
          <p:cNvPr name="Freeform 8" id="8"/>
          <p:cNvSpPr/>
          <p:nvPr/>
        </p:nvSpPr>
        <p:spPr>
          <a:xfrm flipH="false" flipV="false" rot="0">
            <a:off x="12060927" y="2468860"/>
            <a:ext cx="5592629" cy="5592629"/>
          </a:xfrm>
          <a:custGeom>
            <a:avLst/>
            <a:gdLst/>
            <a:ahLst/>
            <a:cxnLst/>
            <a:rect r="r" b="b" t="t" l="l"/>
            <a:pathLst>
              <a:path h="5592629" w="5592629">
                <a:moveTo>
                  <a:pt x="0" y="0"/>
                </a:moveTo>
                <a:lnTo>
                  <a:pt x="5592628" y="0"/>
                </a:lnTo>
                <a:lnTo>
                  <a:pt x="5592628" y="5592629"/>
                </a:lnTo>
                <a:lnTo>
                  <a:pt x="0" y="5592629"/>
                </a:lnTo>
                <a:lnTo>
                  <a:pt x="0" y="0"/>
                </a:lnTo>
                <a:close/>
              </a:path>
            </a:pathLst>
          </a:custGeom>
          <a:blipFill>
            <a:blip r:embed="rId7"/>
            <a:stretch>
              <a:fillRect l="0" t="0" r="0" b="0"/>
            </a:stretch>
          </a:blipFill>
        </p:spPr>
      </p:sp>
      <p:sp>
        <p:nvSpPr>
          <p:cNvPr name="TextBox 9" id="9"/>
          <p:cNvSpPr txBox="true"/>
          <p:nvPr/>
        </p:nvSpPr>
        <p:spPr>
          <a:xfrm rot="0">
            <a:off x="4765446" y="895350"/>
            <a:ext cx="9251514"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000000"/>
                </a:solidFill>
                <a:latin typeface="Garet Bold"/>
              </a:rPr>
              <a:t> </a:t>
            </a:r>
            <a:r>
              <a:rPr lang="en-US" sz="7482" spc="-411">
                <a:solidFill>
                  <a:srgbClr val="FFFFFF"/>
                </a:solidFill>
                <a:latin typeface="Garet Bold"/>
              </a:rPr>
              <a:t>POSE</a:t>
            </a:r>
            <a:r>
              <a:rPr lang="en-US" sz="7482" spc="-411">
                <a:solidFill>
                  <a:srgbClr val="000000"/>
                </a:solidFill>
                <a:latin typeface="Garet Bold"/>
              </a:rPr>
              <a:t> </a:t>
            </a:r>
            <a:r>
              <a:rPr lang="en-US" sz="7482" spc="-411">
                <a:solidFill>
                  <a:srgbClr val="FF6B73"/>
                </a:solidFill>
                <a:latin typeface="Garet Bold"/>
              </a:rPr>
              <a:t>RECOGNITION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2231632" y="4833242"/>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2467336" y="-2523163"/>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TextBox 4" id="4"/>
          <p:cNvSpPr txBox="true"/>
          <p:nvPr/>
        </p:nvSpPr>
        <p:spPr>
          <a:xfrm rot="0">
            <a:off x="1687494" y="7594482"/>
            <a:ext cx="8903285"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OBJECT POSITION</a:t>
            </a:r>
          </a:p>
        </p:txBody>
      </p:sp>
      <p:grpSp>
        <p:nvGrpSpPr>
          <p:cNvPr name="Group 5" id="5"/>
          <p:cNvGrpSpPr/>
          <p:nvPr/>
        </p:nvGrpSpPr>
        <p:grpSpPr>
          <a:xfrm rot="0">
            <a:off x="7643091" y="3353389"/>
            <a:ext cx="9177081" cy="4654424"/>
            <a:chOff x="0" y="0"/>
            <a:chExt cx="12236108" cy="6205898"/>
          </a:xfrm>
        </p:grpSpPr>
        <p:grpSp>
          <p:nvGrpSpPr>
            <p:cNvPr name="Group 6" id="6"/>
            <p:cNvGrpSpPr/>
            <p:nvPr/>
          </p:nvGrpSpPr>
          <p:grpSpPr>
            <a:xfrm rot="0">
              <a:off x="0" y="0"/>
              <a:ext cx="12236108" cy="5902687"/>
              <a:chOff x="0" y="0"/>
              <a:chExt cx="2976767" cy="1435990"/>
            </a:xfrm>
          </p:grpSpPr>
          <p:sp>
            <p:nvSpPr>
              <p:cNvPr name="Freeform 7" id="7"/>
              <p:cNvSpPr/>
              <p:nvPr/>
            </p:nvSpPr>
            <p:spPr>
              <a:xfrm flipH="false" flipV="false" rot="0">
                <a:off x="0" y="0"/>
                <a:ext cx="2976767" cy="1435990"/>
              </a:xfrm>
              <a:custGeom>
                <a:avLst/>
                <a:gdLst/>
                <a:ahLst/>
                <a:cxnLst/>
                <a:rect r="r" b="b" t="t" l="l"/>
                <a:pathLst>
                  <a:path h="1435990" w="2976767">
                    <a:moveTo>
                      <a:pt x="26152" y="0"/>
                    </a:moveTo>
                    <a:lnTo>
                      <a:pt x="2950615" y="0"/>
                    </a:lnTo>
                    <a:cubicBezTo>
                      <a:pt x="2965058" y="0"/>
                      <a:pt x="2976767" y="11709"/>
                      <a:pt x="2976767" y="26152"/>
                    </a:cubicBezTo>
                    <a:lnTo>
                      <a:pt x="2976767" y="1409838"/>
                    </a:lnTo>
                    <a:cubicBezTo>
                      <a:pt x="2976767" y="1416774"/>
                      <a:pt x="2974012" y="1423425"/>
                      <a:pt x="2969107" y="1428330"/>
                    </a:cubicBezTo>
                    <a:cubicBezTo>
                      <a:pt x="2964203" y="1433234"/>
                      <a:pt x="2957551" y="1435990"/>
                      <a:pt x="2950615" y="1435990"/>
                    </a:cubicBezTo>
                    <a:lnTo>
                      <a:pt x="26152" y="1435990"/>
                    </a:lnTo>
                    <a:cubicBezTo>
                      <a:pt x="19216" y="1435990"/>
                      <a:pt x="12564" y="1433234"/>
                      <a:pt x="7660" y="1428330"/>
                    </a:cubicBezTo>
                    <a:cubicBezTo>
                      <a:pt x="2755" y="1423425"/>
                      <a:pt x="0" y="1416774"/>
                      <a:pt x="0" y="1409838"/>
                    </a:cubicBezTo>
                    <a:lnTo>
                      <a:pt x="0" y="26152"/>
                    </a:lnTo>
                    <a:cubicBezTo>
                      <a:pt x="0" y="19216"/>
                      <a:pt x="2755" y="12564"/>
                      <a:pt x="7660" y="7660"/>
                    </a:cubicBezTo>
                    <a:cubicBezTo>
                      <a:pt x="12564" y="2755"/>
                      <a:pt x="19216" y="0"/>
                      <a:pt x="26152" y="0"/>
                    </a:cubicBezTo>
                    <a:close/>
                  </a:path>
                </a:pathLst>
              </a:custGeom>
              <a:solidFill>
                <a:srgbClr val="154382"/>
              </a:solidFill>
            </p:spPr>
          </p:sp>
          <p:sp>
            <p:nvSpPr>
              <p:cNvPr name="TextBox 8" id="8"/>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sp>
          <p:nvSpPr>
            <p:cNvPr name="TextBox 9" id="9"/>
            <p:cNvSpPr txBox="true"/>
            <p:nvPr/>
          </p:nvSpPr>
          <p:spPr>
            <a:xfrm rot="0">
              <a:off x="298417" y="395394"/>
              <a:ext cx="11639274" cy="5810504"/>
            </a:xfrm>
            <a:prstGeom prst="rect">
              <a:avLst/>
            </a:prstGeom>
          </p:spPr>
          <p:txBody>
            <a:bodyPr anchor="t" rtlCol="false" tIns="0" lIns="0" bIns="0" rIns="0">
              <a:spAutoFit/>
            </a:bodyPr>
            <a:lstStyle/>
            <a:p>
              <a:pPr algn="just">
                <a:lnSpc>
                  <a:spcPts val="4401"/>
                </a:lnSpc>
              </a:pPr>
              <a:r>
                <a:rPr lang="en-US" sz="2700" spc="48">
                  <a:solidFill>
                    <a:srgbClr val="D4D4D4"/>
                  </a:solidFill>
                  <a:latin typeface="Garet Bold"/>
                </a:rPr>
                <a:t>YOLOv8 is an object detection model that processes entire images, outputting class probabilities and bounding boxes. Object tracking assigns unique IDs to detected objects in video analytics. Pose estimation identifies specific keypoints on objects within the image.</a:t>
              </a:r>
            </a:p>
            <a:p>
              <a:pPr algn="just">
                <a:lnSpc>
                  <a:spcPts val="4401"/>
                </a:lnSpc>
              </a:pPr>
            </a:p>
          </p:txBody>
        </p:sp>
      </p:grpSp>
      <p:sp>
        <p:nvSpPr>
          <p:cNvPr name="Freeform 10" id="10"/>
          <p:cNvSpPr/>
          <p:nvPr/>
        </p:nvSpPr>
        <p:spPr>
          <a:xfrm flipH="false" flipV="false" rot="-3090013">
            <a:off x="2278135" y="1786925"/>
            <a:ext cx="2964533" cy="3132928"/>
          </a:xfrm>
          <a:custGeom>
            <a:avLst/>
            <a:gdLst/>
            <a:ahLst/>
            <a:cxnLst/>
            <a:rect r="r" b="b" t="t" l="l"/>
            <a:pathLst>
              <a:path h="3132928" w="2964533">
                <a:moveTo>
                  <a:pt x="0" y="0"/>
                </a:moveTo>
                <a:lnTo>
                  <a:pt x="2964533" y="0"/>
                </a:lnTo>
                <a:lnTo>
                  <a:pt x="2964533" y="3132928"/>
                </a:lnTo>
                <a:lnTo>
                  <a:pt x="0" y="3132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3090013">
            <a:off x="11257172" y="9430472"/>
            <a:ext cx="2964533" cy="3132928"/>
          </a:xfrm>
          <a:custGeom>
            <a:avLst/>
            <a:gdLst/>
            <a:ahLst/>
            <a:cxnLst/>
            <a:rect r="r" b="b" t="t" l="l"/>
            <a:pathLst>
              <a:path h="3132928" w="2964533">
                <a:moveTo>
                  <a:pt x="0" y="0"/>
                </a:moveTo>
                <a:lnTo>
                  <a:pt x="2964533" y="0"/>
                </a:lnTo>
                <a:lnTo>
                  <a:pt x="2964533" y="3132928"/>
                </a:lnTo>
                <a:lnTo>
                  <a:pt x="0" y="3132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747873" y="8901439"/>
            <a:ext cx="5394187" cy="923273"/>
          </a:xfrm>
          <a:prstGeom prst="rect">
            <a:avLst/>
          </a:prstGeom>
        </p:spPr>
        <p:txBody>
          <a:bodyPr anchor="t" rtlCol="false" tIns="0" lIns="0" bIns="0" rIns="0">
            <a:spAutoFit/>
          </a:bodyPr>
          <a:lstStyle/>
          <a:p>
            <a:pPr>
              <a:lnSpc>
                <a:spcPts val="6808"/>
              </a:lnSpc>
            </a:pPr>
            <a:r>
              <a:rPr lang="en-US" sz="7482" spc="-411">
                <a:solidFill>
                  <a:srgbClr val="FF6B73"/>
                </a:solidFill>
                <a:latin typeface="Garet Bold"/>
              </a:rPr>
              <a:t>DETECTION</a:t>
            </a:r>
          </a:p>
        </p:txBody>
      </p:sp>
      <p:grpSp>
        <p:nvGrpSpPr>
          <p:cNvPr name="Group 13" id="13"/>
          <p:cNvGrpSpPr/>
          <p:nvPr/>
        </p:nvGrpSpPr>
        <p:grpSpPr>
          <a:xfrm rot="0">
            <a:off x="4676062" y="390911"/>
            <a:ext cx="2465998" cy="2465998"/>
            <a:chOff x="0" y="0"/>
            <a:chExt cx="3287997" cy="3287997"/>
          </a:xfrm>
        </p:grpSpPr>
        <p:sp>
          <p:nvSpPr>
            <p:cNvPr name="Freeform 14" id="14"/>
            <p:cNvSpPr/>
            <p:nvPr/>
          </p:nvSpPr>
          <p:spPr>
            <a:xfrm flipH="false" flipV="false" rot="0">
              <a:off x="0" y="0"/>
              <a:ext cx="3287997" cy="3287997"/>
            </a:xfrm>
            <a:custGeom>
              <a:avLst/>
              <a:gdLst/>
              <a:ahLst/>
              <a:cxnLst/>
              <a:rect r="r" b="b" t="t" l="l"/>
              <a:pathLst>
                <a:path h="3287997" w="3287997">
                  <a:moveTo>
                    <a:pt x="0" y="0"/>
                  </a:moveTo>
                  <a:lnTo>
                    <a:pt x="3287997" y="0"/>
                  </a:lnTo>
                  <a:lnTo>
                    <a:pt x="3287997" y="3287997"/>
                  </a:lnTo>
                  <a:lnTo>
                    <a:pt x="0" y="3287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3821" y="103821"/>
              <a:ext cx="3080354" cy="3080354"/>
            </a:xfrm>
            <a:custGeom>
              <a:avLst/>
              <a:gdLst/>
              <a:ahLst/>
              <a:cxnLst/>
              <a:rect r="r" b="b" t="t" l="l"/>
              <a:pathLst>
                <a:path h="3080354" w="3080354">
                  <a:moveTo>
                    <a:pt x="0" y="0"/>
                  </a:moveTo>
                  <a:lnTo>
                    <a:pt x="3080354" y="0"/>
                  </a:lnTo>
                  <a:lnTo>
                    <a:pt x="3080354" y="3080354"/>
                  </a:lnTo>
                  <a:lnTo>
                    <a:pt x="0" y="3080354"/>
                  </a:lnTo>
                  <a:lnTo>
                    <a:pt x="0" y="0"/>
                  </a:lnTo>
                  <a:close/>
                </a:path>
              </a:pathLst>
            </a:custGeom>
            <a:blipFill>
              <a:blip r:embed="rId7"/>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2696997" y="-3634999"/>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13698269" y="6453669"/>
            <a:ext cx="7910572" cy="7666663"/>
          </a:xfrm>
          <a:custGeom>
            <a:avLst/>
            <a:gdLst/>
            <a:ahLst/>
            <a:cxnLst/>
            <a:rect r="r" b="b" t="t" l="l"/>
            <a:pathLst>
              <a:path h="7666663" w="7910572">
                <a:moveTo>
                  <a:pt x="0" y="0"/>
                </a:moveTo>
                <a:lnTo>
                  <a:pt x="7910572" y="0"/>
                </a:lnTo>
                <a:lnTo>
                  <a:pt x="7910572" y="7666662"/>
                </a:lnTo>
                <a:lnTo>
                  <a:pt x="0" y="7666662"/>
                </a:lnTo>
                <a:lnTo>
                  <a:pt x="0" y="0"/>
                </a:lnTo>
                <a:close/>
              </a:path>
            </a:pathLst>
          </a:custGeom>
          <a:blipFill>
            <a:blip r:embed="rId2"/>
            <a:stretch>
              <a:fillRect l="0" t="0" r="0" b="0"/>
            </a:stretch>
          </a:blipFill>
        </p:spPr>
      </p:sp>
      <p:sp>
        <p:nvSpPr>
          <p:cNvPr name="Freeform 4" id="4"/>
          <p:cNvSpPr/>
          <p:nvPr/>
        </p:nvSpPr>
        <p:spPr>
          <a:xfrm flipH="false" flipV="false" rot="-3090013">
            <a:off x="-1015793" y="8131054"/>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090013">
            <a:off x="16282993" y="-1355190"/>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27140" y="2145231"/>
            <a:ext cx="6716860" cy="6716860"/>
          </a:xfrm>
          <a:custGeom>
            <a:avLst/>
            <a:gdLst/>
            <a:ahLst/>
            <a:cxnLst/>
            <a:rect r="r" b="b" t="t" l="l"/>
            <a:pathLst>
              <a:path h="6716860" w="6716860">
                <a:moveTo>
                  <a:pt x="0" y="0"/>
                </a:moveTo>
                <a:lnTo>
                  <a:pt x="6716860" y="0"/>
                </a:lnTo>
                <a:lnTo>
                  <a:pt x="6716860" y="6716859"/>
                </a:lnTo>
                <a:lnTo>
                  <a:pt x="0" y="6716859"/>
                </a:lnTo>
                <a:lnTo>
                  <a:pt x="0" y="0"/>
                </a:lnTo>
                <a:close/>
              </a:path>
            </a:pathLst>
          </a:custGeom>
          <a:blipFill>
            <a:blip r:embed="rId5"/>
            <a:stretch>
              <a:fillRect l="0" t="0" r="0" b="0"/>
            </a:stretch>
          </a:blipFill>
        </p:spPr>
      </p:sp>
      <p:sp>
        <p:nvSpPr>
          <p:cNvPr name="Freeform 7" id="7"/>
          <p:cNvSpPr/>
          <p:nvPr/>
        </p:nvSpPr>
        <p:spPr>
          <a:xfrm flipH="false" flipV="false" rot="0">
            <a:off x="9522237" y="2145231"/>
            <a:ext cx="6716860" cy="6716860"/>
          </a:xfrm>
          <a:custGeom>
            <a:avLst/>
            <a:gdLst/>
            <a:ahLst/>
            <a:cxnLst/>
            <a:rect r="r" b="b" t="t" l="l"/>
            <a:pathLst>
              <a:path h="6716860" w="6716860">
                <a:moveTo>
                  <a:pt x="0" y="0"/>
                </a:moveTo>
                <a:lnTo>
                  <a:pt x="6716859" y="0"/>
                </a:lnTo>
                <a:lnTo>
                  <a:pt x="6716859" y="6716859"/>
                </a:lnTo>
                <a:lnTo>
                  <a:pt x="0" y="6716859"/>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0" y="1947211"/>
            <a:ext cx="15537144" cy="1267275"/>
          </a:xfrm>
          <a:prstGeom prst="rect">
            <a:avLst/>
          </a:prstGeom>
        </p:spPr>
        <p:txBody>
          <a:bodyPr anchor="t" rtlCol="false" tIns="0" lIns="0" bIns="0" rIns="0">
            <a:spAutoFit/>
          </a:bodyPr>
          <a:lstStyle/>
          <a:p>
            <a:pPr algn="r">
              <a:lnSpc>
                <a:spcPts val="10475"/>
              </a:lnSpc>
              <a:spcBef>
                <a:spcPct val="0"/>
              </a:spcBef>
            </a:pPr>
            <a:r>
              <a:rPr lang="en-US" sz="7482" spc="-411">
                <a:solidFill>
                  <a:srgbClr val="FFFFFF"/>
                </a:solidFill>
                <a:latin typeface="Garet"/>
              </a:rPr>
              <a:t>OPENCV2</a:t>
            </a:r>
          </a:p>
        </p:txBody>
      </p:sp>
      <p:sp>
        <p:nvSpPr>
          <p:cNvPr name="TextBox 3" id="3"/>
          <p:cNvSpPr txBox="true"/>
          <p:nvPr/>
        </p:nvSpPr>
        <p:spPr>
          <a:xfrm rot="0">
            <a:off x="7768572" y="3081136"/>
            <a:ext cx="10418610"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FF6B73"/>
                </a:solidFill>
                <a:latin typeface="Garet Bold"/>
              </a:rPr>
              <a:t>INTEGRATION</a:t>
            </a:r>
          </a:p>
        </p:txBody>
      </p:sp>
      <p:sp>
        <p:nvSpPr>
          <p:cNvPr name="Freeform 4" id="4"/>
          <p:cNvSpPr/>
          <p:nvPr/>
        </p:nvSpPr>
        <p:spPr>
          <a:xfrm flipH="false" flipV="false" rot="0">
            <a:off x="0" y="6921945"/>
            <a:ext cx="4036053" cy="4672709"/>
          </a:xfrm>
          <a:custGeom>
            <a:avLst/>
            <a:gdLst/>
            <a:ahLst/>
            <a:cxnLst/>
            <a:rect r="r" b="b" t="t" l="l"/>
            <a:pathLst>
              <a:path h="4672709" w="4036053">
                <a:moveTo>
                  <a:pt x="0" y="0"/>
                </a:moveTo>
                <a:lnTo>
                  <a:pt x="4036053" y="0"/>
                </a:lnTo>
                <a:lnTo>
                  <a:pt x="4036053" y="4672710"/>
                </a:lnTo>
                <a:lnTo>
                  <a:pt x="0" y="4672710"/>
                </a:lnTo>
                <a:lnTo>
                  <a:pt x="0" y="0"/>
                </a:lnTo>
                <a:close/>
              </a:path>
            </a:pathLst>
          </a:custGeom>
          <a:blipFill>
            <a:blip r:embed="rId2"/>
            <a:stretch>
              <a:fillRect l="0" t="0" r="0" b="0"/>
            </a:stretch>
          </a:blipFill>
        </p:spPr>
      </p:sp>
      <p:sp>
        <p:nvSpPr>
          <p:cNvPr name="Freeform 5" id="5"/>
          <p:cNvSpPr/>
          <p:nvPr/>
        </p:nvSpPr>
        <p:spPr>
          <a:xfrm flipH="false" flipV="false" rot="0">
            <a:off x="3270370" y="2472411"/>
            <a:ext cx="1531366" cy="1484149"/>
          </a:xfrm>
          <a:custGeom>
            <a:avLst/>
            <a:gdLst/>
            <a:ahLst/>
            <a:cxnLst/>
            <a:rect r="r" b="b" t="t" l="l"/>
            <a:pathLst>
              <a:path h="1484149" w="1531366">
                <a:moveTo>
                  <a:pt x="0" y="0"/>
                </a:moveTo>
                <a:lnTo>
                  <a:pt x="1531365" y="0"/>
                </a:lnTo>
                <a:lnTo>
                  <a:pt x="1531365" y="1484149"/>
                </a:lnTo>
                <a:lnTo>
                  <a:pt x="0" y="1484149"/>
                </a:lnTo>
                <a:lnTo>
                  <a:pt x="0" y="0"/>
                </a:lnTo>
                <a:close/>
              </a:path>
            </a:pathLst>
          </a:custGeom>
          <a:blipFill>
            <a:blip r:embed="rId3"/>
            <a:stretch>
              <a:fillRect l="0" t="0" r="0" b="0"/>
            </a:stretch>
          </a:blipFill>
        </p:spPr>
      </p:sp>
      <p:sp>
        <p:nvSpPr>
          <p:cNvPr name="Freeform 6" id="6"/>
          <p:cNvSpPr/>
          <p:nvPr/>
        </p:nvSpPr>
        <p:spPr>
          <a:xfrm flipH="false" flipV="false" rot="0">
            <a:off x="-3098672" y="-2554316"/>
            <a:ext cx="6723378" cy="6516074"/>
          </a:xfrm>
          <a:custGeom>
            <a:avLst/>
            <a:gdLst/>
            <a:ahLst/>
            <a:cxnLst/>
            <a:rect r="r" b="b" t="t" l="l"/>
            <a:pathLst>
              <a:path h="6516074" w="6723378">
                <a:moveTo>
                  <a:pt x="0" y="0"/>
                </a:moveTo>
                <a:lnTo>
                  <a:pt x="6723378" y="0"/>
                </a:lnTo>
                <a:lnTo>
                  <a:pt x="6723378" y="6516074"/>
                </a:lnTo>
                <a:lnTo>
                  <a:pt x="0" y="6516074"/>
                </a:lnTo>
                <a:lnTo>
                  <a:pt x="0" y="0"/>
                </a:lnTo>
                <a:close/>
              </a:path>
            </a:pathLst>
          </a:custGeom>
          <a:blipFill>
            <a:blip r:embed="rId3"/>
            <a:stretch>
              <a:fillRect l="0" t="0" r="0" b="0"/>
            </a:stretch>
          </a:blipFill>
        </p:spPr>
      </p:sp>
      <p:sp>
        <p:nvSpPr>
          <p:cNvPr name="Freeform 7" id="7"/>
          <p:cNvSpPr/>
          <p:nvPr/>
        </p:nvSpPr>
        <p:spPr>
          <a:xfrm flipH="false" flipV="false" rot="-3090013">
            <a:off x="-2197267" y="2389261"/>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090013">
            <a:off x="11697508" y="8908131"/>
            <a:ext cx="4010013" cy="4237795"/>
          </a:xfrm>
          <a:custGeom>
            <a:avLst/>
            <a:gdLst/>
            <a:ahLst/>
            <a:cxnLst/>
            <a:rect r="r" b="b" t="t" l="l"/>
            <a:pathLst>
              <a:path h="4237795" w="4010013">
                <a:moveTo>
                  <a:pt x="0" y="0"/>
                </a:moveTo>
                <a:lnTo>
                  <a:pt x="4010013" y="0"/>
                </a:lnTo>
                <a:lnTo>
                  <a:pt x="4010013" y="4237794"/>
                </a:lnTo>
                <a:lnTo>
                  <a:pt x="0" y="423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84032" y="4985642"/>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3"/>
            <a:stretch>
              <a:fillRect l="0" t="0" r="0" b="0"/>
            </a:stretch>
          </a:blipFill>
        </p:spPr>
      </p:sp>
      <p:grpSp>
        <p:nvGrpSpPr>
          <p:cNvPr name="Group 10" id="10"/>
          <p:cNvGrpSpPr/>
          <p:nvPr/>
        </p:nvGrpSpPr>
        <p:grpSpPr>
          <a:xfrm rot="0">
            <a:off x="1028700" y="4348411"/>
            <a:ext cx="9578248" cy="5346088"/>
            <a:chOff x="0" y="0"/>
            <a:chExt cx="12770997" cy="7128117"/>
          </a:xfrm>
        </p:grpSpPr>
        <p:grpSp>
          <p:nvGrpSpPr>
            <p:cNvPr name="Group 11" id="11"/>
            <p:cNvGrpSpPr/>
            <p:nvPr/>
          </p:nvGrpSpPr>
          <p:grpSpPr>
            <a:xfrm rot="0">
              <a:off x="0" y="0"/>
              <a:ext cx="12770997" cy="7128117"/>
              <a:chOff x="0" y="0"/>
              <a:chExt cx="3106893" cy="1734109"/>
            </a:xfrm>
          </p:grpSpPr>
          <p:sp>
            <p:nvSpPr>
              <p:cNvPr name="Freeform 12" id="12"/>
              <p:cNvSpPr/>
              <p:nvPr/>
            </p:nvSpPr>
            <p:spPr>
              <a:xfrm flipH="false" flipV="false" rot="0">
                <a:off x="0" y="0"/>
                <a:ext cx="3106893" cy="1734109"/>
              </a:xfrm>
              <a:custGeom>
                <a:avLst/>
                <a:gdLst/>
                <a:ahLst/>
                <a:cxnLst/>
                <a:rect r="r" b="b" t="t" l="l"/>
                <a:pathLst>
                  <a:path h="1734109" w="3106893">
                    <a:moveTo>
                      <a:pt x="25057" y="0"/>
                    </a:moveTo>
                    <a:lnTo>
                      <a:pt x="3081837" y="0"/>
                    </a:lnTo>
                    <a:cubicBezTo>
                      <a:pt x="3088482" y="0"/>
                      <a:pt x="3094855" y="2640"/>
                      <a:pt x="3099554" y="7339"/>
                    </a:cubicBezTo>
                    <a:cubicBezTo>
                      <a:pt x="3104253" y="12038"/>
                      <a:pt x="3106893" y="18411"/>
                      <a:pt x="3106893" y="25057"/>
                    </a:cubicBezTo>
                    <a:lnTo>
                      <a:pt x="3106893" y="1709052"/>
                    </a:lnTo>
                    <a:cubicBezTo>
                      <a:pt x="3106893" y="1722891"/>
                      <a:pt x="3095675" y="1734109"/>
                      <a:pt x="3081837" y="1734109"/>
                    </a:cubicBezTo>
                    <a:lnTo>
                      <a:pt x="25057" y="1734109"/>
                    </a:lnTo>
                    <a:cubicBezTo>
                      <a:pt x="11218" y="1734109"/>
                      <a:pt x="0" y="1722891"/>
                      <a:pt x="0" y="1709052"/>
                    </a:cubicBezTo>
                    <a:lnTo>
                      <a:pt x="0" y="25057"/>
                    </a:lnTo>
                    <a:cubicBezTo>
                      <a:pt x="0" y="18411"/>
                      <a:pt x="2640" y="12038"/>
                      <a:pt x="7339" y="7339"/>
                    </a:cubicBezTo>
                    <a:cubicBezTo>
                      <a:pt x="12038" y="2640"/>
                      <a:pt x="18411" y="0"/>
                      <a:pt x="25057" y="0"/>
                    </a:cubicBezTo>
                    <a:close/>
                  </a:path>
                </a:pathLst>
              </a:custGeom>
              <a:solidFill>
                <a:srgbClr val="154382"/>
              </a:solidFill>
            </p:spPr>
          </p:sp>
          <p:sp>
            <p:nvSpPr>
              <p:cNvPr name="TextBox 13" id="13"/>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sp>
          <p:nvSpPr>
            <p:cNvPr name="TextBox 14" id="14"/>
            <p:cNvSpPr txBox="true"/>
            <p:nvPr/>
          </p:nvSpPr>
          <p:spPr>
            <a:xfrm rot="0">
              <a:off x="483424" y="289393"/>
              <a:ext cx="11804149" cy="6150779"/>
            </a:xfrm>
            <a:prstGeom prst="rect">
              <a:avLst/>
            </a:prstGeom>
          </p:spPr>
          <p:txBody>
            <a:bodyPr anchor="t" rtlCol="false" tIns="0" lIns="0" bIns="0" rIns="0">
              <a:spAutoFit/>
            </a:bodyPr>
            <a:lstStyle/>
            <a:p>
              <a:pPr algn="just">
                <a:lnSpc>
                  <a:spcPts val="3749"/>
                </a:lnSpc>
              </a:pPr>
              <a:r>
                <a:rPr lang="en-US" sz="2300" spc="41">
                  <a:solidFill>
                    <a:srgbClr val="D4D4D4"/>
                  </a:solidFill>
                  <a:latin typeface="Garet Bold"/>
                </a:rPr>
                <a:t>OpenCV2, a versatile computer vision library, is at the core of our project's success. It enables real-time image processing, capturing and analyzing both customer interactions with products on store shelves and hand gestures. OpenCV2 plays a vital role in object detection, recognizing products, and facilitating efficient inventory tracking. Simultaneously, it ensures seamless interaction and accurate gesture recognition, enhancing the overall shopping experience with responsive and intuitive interactions.</a:t>
              </a:r>
            </a:p>
          </p:txBody>
        </p:sp>
      </p:grpSp>
      <p:grpSp>
        <p:nvGrpSpPr>
          <p:cNvPr name="Group 15" id="15"/>
          <p:cNvGrpSpPr/>
          <p:nvPr/>
        </p:nvGrpSpPr>
        <p:grpSpPr>
          <a:xfrm rot="0">
            <a:off x="14304145" y="6352976"/>
            <a:ext cx="2465998" cy="2465998"/>
            <a:chOff x="0" y="0"/>
            <a:chExt cx="3287997" cy="3287997"/>
          </a:xfrm>
        </p:grpSpPr>
        <p:sp>
          <p:nvSpPr>
            <p:cNvPr name="Freeform 16" id="16"/>
            <p:cNvSpPr/>
            <p:nvPr/>
          </p:nvSpPr>
          <p:spPr>
            <a:xfrm flipH="false" flipV="false" rot="0">
              <a:off x="0" y="0"/>
              <a:ext cx="3287997" cy="3287997"/>
            </a:xfrm>
            <a:custGeom>
              <a:avLst/>
              <a:gdLst/>
              <a:ahLst/>
              <a:cxnLst/>
              <a:rect r="r" b="b" t="t" l="l"/>
              <a:pathLst>
                <a:path h="3287997" w="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19258" y="258694"/>
              <a:ext cx="2249480" cy="2770609"/>
            </a:xfrm>
            <a:custGeom>
              <a:avLst/>
              <a:gdLst/>
              <a:ahLst/>
              <a:cxnLst/>
              <a:rect r="r" b="b" t="t" l="l"/>
              <a:pathLst>
                <a:path h="2770609" w="2249480">
                  <a:moveTo>
                    <a:pt x="0" y="0"/>
                  </a:moveTo>
                  <a:lnTo>
                    <a:pt x="2249480" y="0"/>
                  </a:lnTo>
                  <a:lnTo>
                    <a:pt x="2249480" y="2770609"/>
                  </a:lnTo>
                  <a:lnTo>
                    <a:pt x="0" y="2770609"/>
                  </a:lnTo>
                  <a:lnTo>
                    <a:pt x="0" y="0"/>
                  </a:lnTo>
                  <a:close/>
                </a:path>
              </a:pathLst>
            </a:custGeom>
            <a:blipFill>
              <a:blip r:embed="rId8"/>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2696997" y="-3634999"/>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13698269" y="6453669"/>
            <a:ext cx="7910572" cy="7666663"/>
          </a:xfrm>
          <a:custGeom>
            <a:avLst/>
            <a:gdLst/>
            <a:ahLst/>
            <a:cxnLst/>
            <a:rect r="r" b="b" t="t" l="l"/>
            <a:pathLst>
              <a:path h="7666663" w="7910572">
                <a:moveTo>
                  <a:pt x="0" y="0"/>
                </a:moveTo>
                <a:lnTo>
                  <a:pt x="7910572" y="0"/>
                </a:lnTo>
                <a:lnTo>
                  <a:pt x="7910572" y="7666662"/>
                </a:lnTo>
                <a:lnTo>
                  <a:pt x="0" y="7666662"/>
                </a:lnTo>
                <a:lnTo>
                  <a:pt x="0" y="0"/>
                </a:lnTo>
                <a:close/>
              </a:path>
            </a:pathLst>
          </a:custGeom>
          <a:blipFill>
            <a:blip r:embed="rId2"/>
            <a:stretch>
              <a:fillRect l="0" t="0" r="0" b="0"/>
            </a:stretch>
          </a:blipFill>
        </p:spPr>
      </p:sp>
      <p:sp>
        <p:nvSpPr>
          <p:cNvPr name="Freeform 4" id="4"/>
          <p:cNvSpPr/>
          <p:nvPr/>
        </p:nvSpPr>
        <p:spPr>
          <a:xfrm flipH="false" flipV="false" rot="-3090013">
            <a:off x="-1015793" y="8131054"/>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090013">
            <a:off x="16282993" y="-1355190"/>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33955" y="2968078"/>
            <a:ext cx="6006223" cy="5668210"/>
          </a:xfrm>
          <a:custGeom>
            <a:avLst/>
            <a:gdLst/>
            <a:ahLst/>
            <a:cxnLst/>
            <a:rect r="r" b="b" t="t" l="l"/>
            <a:pathLst>
              <a:path h="5668210" w="6006223">
                <a:moveTo>
                  <a:pt x="0" y="0"/>
                </a:moveTo>
                <a:lnTo>
                  <a:pt x="6006223" y="0"/>
                </a:lnTo>
                <a:lnTo>
                  <a:pt x="6006223" y="5668210"/>
                </a:lnTo>
                <a:lnTo>
                  <a:pt x="0" y="5668210"/>
                </a:lnTo>
                <a:lnTo>
                  <a:pt x="0" y="0"/>
                </a:lnTo>
                <a:close/>
              </a:path>
            </a:pathLst>
          </a:custGeom>
          <a:blipFill>
            <a:blip r:embed="rId5"/>
            <a:stretch>
              <a:fillRect l="0" t="0" r="0" b="0"/>
            </a:stretch>
          </a:blipFill>
        </p:spPr>
      </p:sp>
      <p:sp>
        <p:nvSpPr>
          <p:cNvPr name="Freeform 7" id="7"/>
          <p:cNvSpPr/>
          <p:nvPr/>
        </p:nvSpPr>
        <p:spPr>
          <a:xfrm flipH="false" flipV="false" rot="0">
            <a:off x="8673209" y="3651885"/>
            <a:ext cx="7962106" cy="4472270"/>
          </a:xfrm>
          <a:custGeom>
            <a:avLst/>
            <a:gdLst/>
            <a:ahLst/>
            <a:cxnLst/>
            <a:rect r="r" b="b" t="t" l="l"/>
            <a:pathLst>
              <a:path h="4472270" w="7962106">
                <a:moveTo>
                  <a:pt x="0" y="0"/>
                </a:moveTo>
                <a:lnTo>
                  <a:pt x="7962107" y="0"/>
                </a:lnTo>
                <a:lnTo>
                  <a:pt x="7962107" y="4472270"/>
                </a:lnTo>
                <a:lnTo>
                  <a:pt x="0" y="4472270"/>
                </a:lnTo>
                <a:lnTo>
                  <a:pt x="0" y="0"/>
                </a:lnTo>
                <a:close/>
              </a:path>
            </a:pathLst>
          </a:custGeom>
          <a:blipFill>
            <a:blip r:embed="rId6"/>
            <a:stretch>
              <a:fillRect l="0" t="0" r="0" b="0"/>
            </a:stretch>
          </a:blipFill>
        </p:spPr>
      </p:sp>
      <p:sp>
        <p:nvSpPr>
          <p:cNvPr name="TextBox 8" id="8"/>
          <p:cNvSpPr txBox="true"/>
          <p:nvPr/>
        </p:nvSpPr>
        <p:spPr>
          <a:xfrm rot="0">
            <a:off x="799832" y="895350"/>
            <a:ext cx="17182743"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FFFFFF"/>
                </a:solidFill>
                <a:latin typeface="Garet Bold"/>
              </a:rPr>
              <a:t>MINIMUM</a:t>
            </a:r>
            <a:r>
              <a:rPr lang="en-US" sz="7482" spc="-411">
                <a:solidFill>
                  <a:srgbClr val="000000"/>
                </a:solidFill>
                <a:latin typeface="Garet Bold"/>
              </a:rPr>
              <a:t> </a:t>
            </a:r>
            <a:r>
              <a:rPr lang="en-US" sz="7482" spc="-411">
                <a:solidFill>
                  <a:srgbClr val="FF6B73"/>
                </a:solidFill>
                <a:latin typeface="Garet Bold"/>
              </a:rPr>
              <a:t>HARDWARE REQUIREMENTS</a:t>
            </a:r>
          </a:p>
        </p:txBody>
      </p:sp>
      <p:sp>
        <p:nvSpPr>
          <p:cNvPr name="TextBox 9" id="9"/>
          <p:cNvSpPr txBox="true"/>
          <p:nvPr/>
        </p:nvSpPr>
        <p:spPr>
          <a:xfrm rot="0">
            <a:off x="11138358" y="8254390"/>
            <a:ext cx="3031808" cy="687596"/>
          </a:xfrm>
          <a:prstGeom prst="rect">
            <a:avLst/>
          </a:prstGeom>
        </p:spPr>
        <p:txBody>
          <a:bodyPr anchor="t" rtlCol="false" tIns="0" lIns="0" bIns="0" rIns="0">
            <a:spAutoFit/>
          </a:bodyPr>
          <a:lstStyle/>
          <a:p>
            <a:pPr>
              <a:lnSpc>
                <a:spcPts val="5675"/>
              </a:lnSpc>
              <a:spcBef>
                <a:spcPct val="0"/>
              </a:spcBef>
            </a:pPr>
            <a:r>
              <a:rPr lang="en-US" sz="4054" spc="-222">
                <a:solidFill>
                  <a:srgbClr val="FFFFFF"/>
                </a:solidFill>
                <a:latin typeface="Garet Bold"/>
              </a:rPr>
              <a:t>ROCK </a:t>
            </a:r>
            <a:r>
              <a:rPr lang="en-US" sz="4054" spc="-222">
                <a:solidFill>
                  <a:srgbClr val="FF6B73"/>
                </a:solidFill>
                <a:latin typeface="Garet Bold"/>
              </a:rPr>
              <a:t>PI N10</a:t>
            </a:r>
          </a:p>
        </p:txBody>
      </p:sp>
      <p:sp>
        <p:nvSpPr>
          <p:cNvPr name="TextBox 10" id="10"/>
          <p:cNvSpPr txBox="true"/>
          <p:nvPr/>
        </p:nvSpPr>
        <p:spPr>
          <a:xfrm rot="0">
            <a:off x="2210464" y="8254390"/>
            <a:ext cx="5653205" cy="687596"/>
          </a:xfrm>
          <a:prstGeom prst="rect">
            <a:avLst/>
          </a:prstGeom>
        </p:spPr>
        <p:txBody>
          <a:bodyPr anchor="t" rtlCol="false" tIns="0" lIns="0" bIns="0" rIns="0">
            <a:spAutoFit/>
          </a:bodyPr>
          <a:lstStyle/>
          <a:p>
            <a:pPr>
              <a:lnSpc>
                <a:spcPts val="5675"/>
              </a:lnSpc>
              <a:spcBef>
                <a:spcPct val="0"/>
              </a:spcBef>
            </a:pPr>
            <a:r>
              <a:rPr lang="en-US" sz="4054" spc="-222">
                <a:solidFill>
                  <a:srgbClr val="FFFFFF"/>
                </a:solidFill>
                <a:latin typeface="Garet Bold"/>
              </a:rPr>
              <a:t>INTEL </a:t>
            </a:r>
            <a:r>
              <a:rPr lang="en-US" sz="4054" spc="-222">
                <a:solidFill>
                  <a:srgbClr val="FF6B73"/>
                </a:solidFill>
                <a:latin typeface="Garet Bold"/>
              </a:rPr>
              <a:t>REALSENSE D435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2696997" y="-3634999"/>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13698269" y="6453669"/>
            <a:ext cx="7910572" cy="7666663"/>
          </a:xfrm>
          <a:custGeom>
            <a:avLst/>
            <a:gdLst/>
            <a:ahLst/>
            <a:cxnLst/>
            <a:rect r="r" b="b" t="t" l="l"/>
            <a:pathLst>
              <a:path h="7666663" w="7910572">
                <a:moveTo>
                  <a:pt x="0" y="0"/>
                </a:moveTo>
                <a:lnTo>
                  <a:pt x="7910572" y="0"/>
                </a:lnTo>
                <a:lnTo>
                  <a:pt x="7910572" y="7666662"/>
                </a:lnTo>
                <a:lnTo>
                  <a:pt x="0" y="7666662"/>
                </a:lnTo>
                <a:lnTo>
                  <a:pt x="0" y="0"/>
                </a:lnTo>
                <a:close/>
              </a:path>
            </a:pathLst>
          </a:custGeom>
          <a:blipFill>
            <a:blip r:embed="rId2"/>
            <a:stretch>
              <a:fillRect l="0" t="0" r="0" b="0"/>
            </a:stretch>
          </a:blipFill>
        </p:spPr>
      </p:sp>
      <p:sp>
        <p:nvSpPr>
          <p:cNvPr name="Freeform 4" id="4"/>
          <p:cNvSpPr/>
          <p:nvPr/>
        </p:nvSpPr>
        <p:spPr>
          <a:xfrm flipH="false" flipV="false" rot="-3090013">
            <a:off x="-1015793" y="8131054"/>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090013">
            <a:off x="16282993" y="-1355190"/>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841527" y="895350"/>
            <a:ext cx="9099352"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FFFFFF"/>
                </a:solidFill>
                <a:latin typeface="Garet Bold"/>
              </a:rPr>
              <a:t>COST</a:t>
            </a:r>
            <a:r>
              <a:rPr lang="en-US" sz="7482" spc="-411">
                <a:solidFill>
                  <a:srgbClr val="000000"/>
                </a:solidFill>
                <a:latin typeface="Garet Bold"/>
              </a:rPr>
              <a:t> </a:t>
            </a:r>
            <a:r>
              <a:rPr lang="en-US" sz="7482" spc="-411">
                <a:solidFill>
                  <a:srgbClr val="FF6B73"/>
                </a:solidFill>
                <a:latin typeface="Garet Bold"/>
              </a:rPr>
              <a:t>APPROXIMITY</a:t>
            </a:r>
          </a:p>
        </p:txBody>
      </p:sp>
      <p:grpSp>
        <p:nvGrpSpPr>
          <p:cNvPr name="Group 7" id="7"/>
          <p:cNvGrpSpPr/>
          <p:nvPr/>
        </p:nvGrpSpPr>
        <p:grpSpPr>
          <a:xfrm rot="0">
            <a:off x="2301040" y="3244060"/>
            <a:ext cx="13685921" cy="4879363"/>
            <a:chOff x="0" y="0"/>
            <a:chExt cx="18247894" cy="6505817"/>
          </a:xfrm>
        </p:grpSpPr>
        <p:grpSp>
          <p:nvGrpSpPr>
            <p:cNvPr name="Group 8" id="8"/>
            <p:cNvGrpSpPr/>
            <p:nvPr/>
          </p:nvGrpSpPr>
          <p:grpSpPr>
            <a:xfrm rot="0">
              <a:off x="0" y="0"/>
              <a:ext cx="18247894" cy="6505817"/>
              <a:chOff x="0" y="0"/>
              <a:chExt cx="4439298" cy="1582717"/>
            </a:xfrm>
          </p:grpSpPr>
          <p:sp>
            <p:nvSpPr>
              <p:cNvPr name="Freeform 9" id="9"/>
              <p:cNvSpPr/>
              <p:nvPr/>
            </p:nvSpPr>
            <p:spPr>
              <a:xfrm flipH="false" flipV="false" rot="0">
                <a:off x="0" y="0"/>
                <a:ext cx="4439298" cy="1582717"/>
              </a:xfrm>
              <a:custGeom>
                <a:avLst/>
                <a:gdLst/>
                <a:ahLst/>
                <a:cxnLst/>
                <a:rect r="r" b="b" t="t" l="l"/>
                <a:pathLst>
                  <a:path h="1582717" w="4439298">
                    <a:moveTo>
                      <a:pt x="17536" y="0"/>
                    </a:moveTo>
                    <a:lnTo>
                      <a:pt x="4421762" y="0"/>
                    </a:lnTo>
                    <a:cubicBezTo>
                      <a:pt x="4431447" y="0"/>
                      <a:pt x="4439298" y="7851"/>
                      <a:pt x="4439298" y="17536"/>
                    </a:cubicBezTo>
                    <a:lnTo>
                      <a:pt x="4439298" y="1565181"/>
                    </a:lnTo>
                    <a:cubicBezTo>
                      <a:pt x="4439298" y="1569832"/>
                      <a:pt x="4437450" y="1574292"/>
                      <a:pt x="4434162" y="1577581"/>
                    </a:cubicBezTo>
                    <a:cubicBezTo>
                      <a:pt x="4430873" y="1580870"/>
                      <a:pt x="4426413" y="1582717"/>
                      <a:pt x="4421762" y="1582717"/>
                    </a:cubicBezTo>
                    <a:lnTo>
                      <a:pt x="17536" y="1582717"/>
                    </a:lnTo>
                    <a:cubicBezTo>
                      <a:pt x="7851" y="1582717"/>
                      <a:pt x="0" y="1574866"/>
                      <a:pt x="0" y="1565181"/>
                    </a:cubicBezTo>
                    <a:lnTo>
                      <a:pt x="0" y="17536"/>
                    </a:lnTo>
                    <a:cubicBezTo>
                      <a:pt x="0" y="7851"/>
                      <a:pt x="7851" y="0"/>
                      <a:pt x="17536" y="0"/>
                    </a:cubicBezTo>
                    <a:close/>
                  </a:path>
                </a:pathLst>
              </a:custGeom>
              <a:solidFill>
                <a:srgbClr val="154382"/>
              </a:solidFill>
            </p:spPr>
          </p:sp>
          <p:sp>
            <p:nvSpPr>
              <p:cNvPr name="TextBox 10" id="10"/>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sp>
          <p:nvSpPr>
            <p:cNvPr name="TextBox 11" id="11"/>
            <p:cNvSpPr txBox="true"/>
            <p:nvPr/>
          </p:nvSpPr>
          <p:spPr>
            <a:xfrm rot="0">
              <a:off x="690742" y="289393"/>
              <a:ext cx="16866410" cy="5528479"/>
            </a:xfrm>
            <a:prstGeom prst="rect">
              <a:avLst/>
            </a:prstGeom>
          </p:spPr>
          <p:txBody>
            <a:bodyPr anchor="t" rtlCol="false" tIns="0" lIns="0" bIns="0" rIns="0">
              <a:spAutoFit/>
            </a:bodyPr>
            <a:lstStyle/>
            <a:p>
              <a:pPr algn="just">
                <a:lnSpc>
                  <a:spcPts val="3749"/>
                </a:lnSpc>
              </a:pPr>
            </a:p>
            <a:p>
              <a:pPr algn="just">
                <a:lnSpc>
                  <a:spcPts val="3749"/>
                </a:lnSpc>
              </a:pPr>
              <a:r>
                <a:rPr lang="en-US" sz="2300" spc="41">
                  <a:solidFill>
                    <a:srgbClr val="D4D4D4"/>
                  </a:solidFill>
                  <a:latin typeface="Garet Bold"/>
                </a:rPr>
                <a:t>For a 2000 sq feet, 2-floor retail store, using ROCK Pi N10 boards and Intel RealSense cameras, the hardware cost could be around ₹7,73,980. Software development might cost between ₹5,00,000 to ₹15,00,000. System integration could range from ₹2,00,000 to ₹6,00,000. Including an annual maintenance contract (10-20% of the total project cost), the total budget might range from ₹15,00,000 to ₹30,00,000. Please note these are rough estimates and actual costs could vary.</a:t>
              </a:r>
            </a:p>
            <a:p>
              <a:pPr algn="just">
                <a:lnSpc>
                  <a:spcPts val="374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421286" y="-3869238"/>
            <a:ext cx="5661686" cy="5983287"/>
          </a:xfrm>
          <a:custGeom>
            <a:avLst/>
            <a:gdLst/>
            <a:ahLst/>
            <a:cxnLst/>
            <a:rect r="r" b="b" t="t" l="l"/>
            <a:pathLst>
              <a:path h="5983287" w="5661686">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19830">
            <a:off x="12994316" y="-1777923"/>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4183856" y="5791264"/>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719830">
            <a:off x="-4559178" y="6746478"/>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2063506" y="1256095"/>
            <a:ext cx="2385321" cy="2311774"/>
          </a:xfrm>
          <a:custGeom>
            <a:avLst/>
            <a:gdLst/>
            <a:ahLst/>
            <a:cxnLst/>
            <a:rect r="r" b="b" t="t" l="l"/>
            <a:pathLst>
              <a:path h="2311774" w="2385321">
                <a:moveTo>
                  <a:pt x="0" y="0"/>
                </a:moveTo>
                <a:lnTo>
                  <a:pt x="2385321" y="0"/>
                </a:lnTo>
                <a:lnTo>
                  <a:pt x="2385321" y="2311774"/>
                </a:lnTo>
                <a:lnTo>
                  <a:pt x="0" y="2311774"/>
                </a:lnTo>
                <a:lnTo>
                  <a:pt x="0" y="0"/>
                </a:lnTo>
                <a:close/>
              </a:path>
            </a:pathLst>
          </a:custGeom>
          <a:blipFill>
            <a:blip r:embed="rId5"/>
            <a:stretch>
              <a:fillRect l="0" t="0" r="0" b="0"/>
            </a:stretch>
          </a:blipFill>
        </p:spPr>
      </p:sp>
      <p:sp>
        <p:nvSpPr>
          <p:cNvPr name="Freeform 7" id="7"/>
          <p:cNvSpPr/>
          <p:nvPr/>
        </p:nvSpPr>
        <p:spPr>
          <a:xfrm flipH="false" flipV="false" rot="0">
            <a:off x="13785698" y="807980"/>
            <a:ext cx="1347621" cy="1306069"/>
          </a:xfrm>
          <a:custGeom>
            <a:avLst/>
            <a:gdLst/>
            <a:ahLst/>
            <a:cxnLst/>
            <a:rect r="r" b="b" t="t" l="l"/>
            <a:pathLst>
              <a:path h="1306069" w="1347621">
                <a:moveTo>
                  <a:pt x="0" y="0"/>
                </a:moveTo>
                <a:lnTo>
                  <a:pt x="1347620" y="0"/>
                </a:lnTo>
                <a:lnTo>
                  <a:pt x="1347620" y="1306069"/>
                </a:lnTo>
                <a:lnTo>
                  <a:pt x="0" y="1306069"/>
                </a:lnTo>
                <a:lnTo>
                  <a:pt x="0" y="0"/>
                </a:lnTo>
                <a:close/>
              </a:path>
            </a:pathLst>
          </a:custGeom>
          <a:blipFill>
            <a:blip r:embed="rId5"/>
            <a:stretch>
              <a:fillRect l="0" t="0" r="0" b="0"/>
            </a:stretch>
          </a:blipFill>
        </p:spPr>
      </p:sp>
      <p:sp>
        <p:nvSpPr>
          <p:cNvPr name="Freeform 8" id="8"/>
          <p:cNvSpPr/>
          <p:nvPr/>
        </p:nvSpPr>
        <p:spPr>
          <a:xfrm flipH="false" flipV="false" rot="0">
            <a:off x="6734220" y="9133030"/>
            <a:ext cx="2381365" cy="2307939"/>
          </a:xfrm>
          <a:custGeom>
            <a:avLst/>
            <a:gdLst/>
            <a:ahLst/>
            <a:cxnLst/>
            <a:rect r="r" b="b" t="t" l="l"/>
            <a:pathLst>
              <a:path h="2307939" w="2381365">
                <a:moveTo>
                  <a:pt x="0" y="0"/>
                </a:moveTo>
                <a:lnTo>
                  <a:pt x="2381365" y="0"/>
                </a:lnTo>
                <a:lnTo>
                  <a:pt x="2381365" y="2307940"/>
                </a:lnTo>
                <a:lnTo>
                  <a:pt x="0" y="2307940"/>
                </a:lnTo>
                <a:lnTo>
                  <a:pt x="0" y="0"/>
                </a:lnTo>
                <a:close/>
              </a:path>
            </a:pathLst>
          </a:custGeom>
          <a:blipFill>
            <a:blip r:embed="rId5"/>
            <a:stretch>
              <a:fillRect l="0" t="0" r="0" b="0"/>
            </a:stretch>
          </a:blipFill>
        </p:spPr>
      </p:sp>
      <p:sp>
        <p:nvSpPr>
          <p:cNvPr name="Freeform 9" id="9"/>
          <p:cNvSpPr/>
          <p:nvPr/>
        </p:nvSpPr>
        <p:spPr>
          <a:xfrm flipH="false" flipV="false" rot="0">
            <a:off x="12743081" y="2075990"/>
            <a:ext cx="4647634" cy="6345507"/>
          </a:xfrm>
          <a:custGeom>
            <a:avLst/>
            <a:gdLst/>
            <a:ahLst/>
            <a:cxnLst/>
            <a:rect r="r" b="b" t="t" l="l"/>
            <a:pathLst>
              <a:path h="6345507" w="4647634">
                <a:moveTo>
                  <a:pt x="0" y="0"/>
                </a:moveTo>
                <a:lnTo>
                  <a:pt x="4647634" y="0"/>
                </a:lnTo>
                <a:lnTo>
                  <a:pt x="4647634" y="6345506"/>
                </a:lnTo>
                <a:lnTo>
                  <a:pt x="0" y="6345506"/>
                </a:lnTo>
                <a:lnTo>
                  <a:pt x="0" y="0"/>
                </a:lnTo>
                <a:close/>
              </a:path>
            </a:pathLst>
          </a:custGeom>
          <a:blipFill>
            <a:blip r:embed="rId6"/>
            <a:stretch>
              <a:fillRect l="-17777" t="0" r="-130462" b="0"/>
            </a:stretch>
          </a:blipFill>
        </p:spPr>
      </p:sp>
      <p:sp>
        <p:nvSpPr>
          <p:cNvPr name="TextBox 10" id="10"/>
          <p:cNvSpPr txBox="true"/>
          <p:nvPr/>
        </p:nvSpPr>
        <p:spPr>
          <a:xfrm rot="0">
            <a:off x="1790710" y="2468420"/>
            <a:ext cx="6582044"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A PLATFORM</a:t>
            </a:r>
          </a:p>
        </p:txBody>
      </p:sp>
      <p:sp>
        <p:nvSpPr>
          <p:cNvPr name="TextBox 11" id="11"/>
          <p:cNvSpPr txBox="true"/>
          <p:nvPr/>
        </p:nvSpPr>
        <p:spPr>
          <a:xfrm rot="0">
            <a:off x="1790710" y="3434519"/>
            <a:ext cx="8894672" cy="1267275"/>
          </a:xfrm>
          <a:prstGeom prst="rect">
            <a:avLst/>
          </a:prstGeom>
        </p:spPr>
        <p:txBody>
          <a:bodyPr anchor="t" rtlCol="false" tIns="0" lIns="0" bIns="0" rIns="0">
            <a:spAutoFit/>
          </a:bodyPr>
          <a:lstStyle/>
          <a:p>
            <a:pPr>
              <a:lnSpc>
                <a:spcPts val="10475"/>
              </a:lnSpc>
              <a:spcBef>
                <a:spcPct val="0"/>
              </a:spcBef>
            </a:pPr>
            <a:r>
              <a:rPr lang="en-US" sz="7482" spc="-411">
                <a:solidFill>
                  <a:srgbClr val="FF6B73"/>
                </a:solidFill>
                <a:latin typeface="Garet Bold"/>
              </a:rPr>
              <a:t>FOR VIRTUAL CART</a:t>
            </a:r>
          </a:p>
        </p:txBody>
      </p:sp>
      <p:sp>
        <p:nvSpPr>
          <p:cNvPr name="TextBox 12" id="12"/>
          <p:cNvSpPr txBox="true"/>
          <p:nvPr/>
        </p:nvSpPr>
        <p:spPr>
          <a:xfrm rot="0">
            <a:off x="1790710" y="4587493"/>
            <a:ext cx="10371346" cy="3834003"/>
          </a:xfrm>
          <a:prstGeom prst="rect">
            <a:avLst/>
          </a:prstGeom>
        </p:spPr>
        <p:txBody>
          <a:bodyPr anchor="t" rtlCol="false" tIns="0" lIns="0" bIns="0" rIns="0">
            <a:spAutoFit/>
          </a:bodyPr>
          <a:lstStyle/>
          <a:p>
            <a:pPr>
              <a:lnSpc>
                <a:spcPts val="4401"/>
              </a:lnSpc>
            </a:pPr>
            <a:r>
              <a:rPr lang="en-US" sz="2700" spc="48">
                <a:solidFill>
                  <a:srgbClr val="D4D4D4"/>
                </a:solidFill>
                <a:latin typeface="Garet Bold"/>
              </a:rPr>
              <a:t>We have designed a simple virtual cart for managing your inventory. You can add products to the cart, and they will be deducted from your stock. If you decide to remove a product from the cart and put it back on the shelves, it will be returned to your stock. In addition, you can also use the virtual cart to pay for the products purchased.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4225" y="514350"/>
            <a:ext cx="18302225" cy="9258300"/>
          </a:xfrm>
          <a:custGeom>
            <a:avLst/>
            <a:gdLst/>
            <a:ahLst/>
            <a:cxnLst/>
            <a:rect r="r" b="b" t="t" l="l"/>
            <a:pathLst>
              <a:path h="9258300" w="18302225">
                <a:moveTo>
                  <a:pt x="0" y="0"/>
                </a:moveTo>
                <a:lnTo>
                  <a:pt x="18302225" y="0"/>
                </a:lnTo>
                <a:lnTo>
                  <a:pt x="18302225" y="9258300"/>
                </a:lnTo>
                <a:lnTo>
                  <a:pt x="0" y="92583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511254"/>
            <a:ext cx="18288000" cy="9264492"/>
          </a:xfrm>
          <a:custGeom>
            <a:avLst/>
            <a:gdLst/>
            <a:ahLst/>
            <a:cxnLst/>
            <a:rect r="r" b="b" t="t" l="l"/>
            <a:pathLst>
              <a:path h="9264492" w="18288000">
                <a:moveTo>
                  <a:pt x="0" y="0"/>
                </a:moveTo>
                <a:lnTo>
                  <a:pt x="18288000" y="0"/>
                </a:lnTo>
                <a:lnTo>
                  <a:pt x="18288000" y="9264492"/>
                </a:lnTo>
                <a:lnTo>
                  <a:pt x="0" y="9264492"/>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06464">
            <a:off x="10641347" y="5909540"/>
            <a:ext cx="2651460" cy="524637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80535" t="0" r="-180535"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2" id="12"/>
          <p:cNvSpPr/>
          <p:nvPr/>
        </p:nvSpPr>
        <p:spPr>
          <a:xfrm flipH="false" flipV="false" rot="-5400000">
            <a:off x="9537442" y="10614831"/>
            <a:ext cx="8168405" cy="2610486"/>
          </a:xfrm>
          <a:custGeom>
            <a:avLst/>
            <a:gdLst/>
            <a:ahLst/>
            <a:cxnLst/>
            <a:rect r="r" b="b" t="t" l="l"/>
            <a:pathLst>
              <a:path h="2610486" w="8168405">
                <a:moveTo>
                  <a:pt x="0" y="0"/>
                </a:moveTo>
                <a:lnTo>
                  <a:pt x="8168405" y="0"/>
                </a:lnTo>
                <a:lnTo>
                  <a:pt x="8168405" y="2610486"/>
                </a:lnTo>
                <a:lnTo>
                  <a:pt x="0" y="2610486"/>
                </a:lnTo>
                <a:lnTo>
                  <a:pt x="0" y="0"/>
                </a:lnTo>
                <a:close/>
              </a:path>
            </a:pathLst>
          </a:custGeom>
          <a:blipFill>
            <a:blip r:embed="rId3"/>
            <a:stretch>
              <a:fillRect l="0" t="0" r="0" b="0"/>
            </a:stretch>
          </a:blipFill>
        </p:spPr>
      </p:sp>
      <p:grpSp>
        <p:nvGrpSpPr>
          <p:cNvPr name="Group 13" id="13"/>
          <p:cNvGrpSpPr>
            <a:grpSpLocks noChangeAspect="true"/>
          </p:cNvGrpSpPr>
          <p:nvPr/>
        </p:nvGrpSpPr>
        <p:grpSpPr>
          <a:xfrm rot="1006464">
            <a:off x="13907189" y="4736674"/>
            <a:ext cx="2651460" cy="5246370"/>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1006464">
            <a:off x="12330203" y="485856"/>
            <a:ext cx="2651460" cy="5246370"/>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8351" t="0" r="-58351"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1006464">
            <a:off x="15627538" y="-648069"/>
            <a:ext cx="2651460" cy="5246370"/>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82405" t="0" r="-82405"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3" id="43"/>
          <p:cNvGrpSpPr>
            <a:grpSpLocks noChangeAspect="true"/>
          </p:cNvGrpSpPr>
          <p:nvPr/>
        </p:nvGrpSpPr>
        <p:grpSpPr>
          <a:xfrm rot="1006464">
            <a:off x="16962270" y="4346131"/>
            <a:ext cx="2651460" cy="5246370"/>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657" t="0" r="-112657" b="0"/>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53" id="53"/>
          <p:cNvSpPr/>
          <p:nvPr/>
        </p:nvSpPr>
        <p:spPr>
          <a:xfrm flipH="false" flipV="false" rot="0">
            <a:off x="7317016" y="1367567"/>
            <a:ext cx="1253756" cy="1215099"/>
          </a:xfrm>
          <a:custGeom>
            <a:avLst/>
            <a:gdLst/>
            <a:ahLst/>
            <a:cxnLst/>
            <a:rect r="r" b="b" t="t" l="l"/>
            <a:pathLst>
              <a:path h="1215099" w="1253756">
                <a:moveTo>
                  <a:pt x="0" y="0"/>
                </a:moveTo>
                <a:lnTo>
                  <a:pt x="1253756" y="0"/>
                </a:lnTo>
                <a:lnTo>
                  <a:pt x="1253756" y="1215099"/>
                </a:lnTo>
                <a:lnTo>
                  <a:pt x="0" y="1215099"/>
                </a:lnTo>
                <a:lnTo>
                  <a:pt x="0" y="0"/>
                </a:lnTo>
                <a:close/>
              </a:path>
            </a:pathLst>
          </a:custGeom>
          <a:blipFill>
            <a:blip r:embed="rId8"/>
            <a:stretch>
              <a:fillRect l="0" t="0" r="0" b="0"/>
            </a:stretch>
          </a:blipFill>
        </p:spPr>
      </p:sp>
      <p:sp>
        <p:nvSpPr>
          <p:cNvPr name="Freeform 54" id="54"/>
          <p:cNvSpPr/>
          <p:nvPr/>
        </p:nvSpPr>
        <p:spPr>
          <a:xfrm flipH="false" flipV="false" rot="-5400000">
            <a:off x="8604012" y="-3162157"/>
            <a:ext cx="8168405" cy="2610486"/>
          </a:xfrm>
          <a:custGeom>
            <a:avLst/>
            <a:gdLst/>
            <a:ahLst/>
            <a:cxnLst/>
            <a:rect r="r" b="b" t="t" l="l"/>
            <a:pathLst>
              <a:path h="2610486" w="8168405">
                <a:moveTo>
                  <a:pt x="0" y="0"/>
                </a:moveTo>
                <a:lnTo>
                  <a:pt x="8168406" y="0"/>
                </a:lnTo>
                <a:lnTo>
                  <a:pt x="8168406" y="2610486"/>
                </a:lnTo>
                <a:lnTo>
                  <a:pt x="0" y="2610486"/>
                </a:lnTo>
                <a:lnTo>
                  <a:pt x="0" y="0"/>
                </a:lnTo>
                <a:close/>
              </a:path>
            </a:pathLst>
          </a:custGeom>
          <a:blipFill>
            <a:blip r:embed="rId3"/>
            <a:stretch>
              <a:fillRect l="0" t="0" r="0" b="0"/>
            </a:stretch>
          </a:blipFill>
        </p:spPr>
      </p:sp>
      <p:sp>
        <p:nvSpPr>
          <p:cNvPr name="Freeform 55" id="55"/>
          <p:cNvSpPr/>
          <p:nvPr/>
        </p:nvSpPr>
        <p:spPr>
          <a:xfrm flipH="false" flipV="false" rot="0">
            <a:off x="-1416019" y="7617747"/>
            <a:ext cx="4269541" cy="4137897"/>
          </a:xfrm>
          <a:custGeom>
            <a:avLst/>
            <a:gdLst/>
            <a:ahLst/>
            <a:cxnLst/>
            <a:rect r="r" b="b" t="t" l="l"/>
            <a:pathLst>
              <a:path h="4137897" w="4269541">
                <a:moveTo>
                  <a:pt x="0" y="0"/>
                </a:moveTo>
                <a:lnTo>
                  <a:pt x="4269541" y="0"/>
                </a:lnTo>
                <a:lnTo>
                  <a:pt x="4269541" y="4137896"/>
                </a:lnTo>
                <a:lnTo>
                  <a:pt x="0" y="4137896"/>
                </a:lnTo>
                <a:lnTo>
                  <a:pt x="0" y="0"/>
                </a:lnTo>
                <a:close/>
              </a:path>
            </a:pathLst>
          </a:custGeom>
          <a:blipFill>
            <a:blip r:embed="rId8"/>
            <a:stretch>
              <a:fillRect l="0" t="0" r="0" b="0"/>
            </a:stretch>
          </a:blipFill>
        </p:spPr>
      </p:sp>
      <p:sp>
        <p:nvSpPr>
          <p:cNvPr name="Freeform 56" id="56"/>
          <p:cNvSpPr/>
          <p:nvPr/>
        </p:nvSpPr>
        <p:spPr>
          <a:xfrm flipH="false" flipV="false" rot="-3090013">
            <a:off x="-2005007" y="-541392"/>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7" id="57"/>
          <p:cNvSpPr/>
          <p:nvPr/>
        </p:nvSpPr>
        <p:spPr>
          <a:xfrm flipH="false" flipV="false" rot="-3090013">
            <a:off x="1092193" y="9308004"/>
            <a:ext cx="4010013" cy="4237795"/>
          </a:xfrm>
          <a:custGeom>
            <a:avLst/>
            <a:gdLst/>
            <a:ahLst/>
            <a:cxnLst/>
            <a:rect r="r" b="b" t="t" l="l"/>
            <a:pathLst>
              <a:path h="4237795" w="4010013">
                <a:moveTo>
                  <a:pt x="0" y="0"/>
                </a:moveTo>
                <a:lnTo>
                  <a:pt x="4010013" y="0"/>
                </a:lnTo>
                <a:lnTo>
                  <a:pt x="4010013" y="4237794"/>
                </a:lnTo>
                <a:lnTo>
                  <a:pt x="0" y="4237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58" id="58"/>
          <p:cNvSpPr txBox="true"/>
          <p:nvPr/>
        </p:nvSpPr>
        <p:spPr>
          <a:xfrm rot="0">
            <a:off x="1251718" y="4595640"/>
            <a:ext cx="9796809" cy="2142968"/>
          </a:xfrm>
          <a:prstGeom prst="rect">
            <a:avLst/>
          </a:prstGeom>
        </p:spPr>
        <p:txBody>
          <a:bodyPr anchor="t" rtlCol="false" tIns="0" lIns="0" bIns="0" rIns="0">
            <a:spAutoFit/>
          </a:bodyPr>
          <a:lstStyle/>
          <a:p>
            <a:pPr algn="ctr">
              <a:lnSpc>
                <a:spcPts val="8454"/>
              </a:lnSpc>
            </a:pPr>
            <a:r>
              <a:rPr lang="en-US" sz="7482" spc="-411">
                <a:solidFill>
                  <a:srgbClr val="FF6B73"/>
                </a:solidFill>
                <a:latin typeface="Garet Bold"/>
              </a:rPr>
              <a:t>LET’S SEE THE MODEL WE BUILT</a:t>
            </a:r>
          </a:p>
        </p:txBody>
      </p:sp>
      <p:sp>
        <p:nvSpPr>
          <p:cNvPr name="TextBox 59" id="59"/>
          <p:cNvSpPr txBox="true"/>
          <p:nvPr/>
        </p:nvSpPr>
        <p:spPr>
          <a:xfrm rot="0">
            <a:off x="1386559" y="7606880"/>
            <a:ext cx="9527128" cy="1046492"/>
          </a:xfrm>
          <a:prstGeom prst="rect">
            <a:avLst/>
          </a:prstGeom>
        </p:spPr>
        <p:txBody>
          <a:bodyPr anchor="t" rtlCol="false" tIns="0" lIns="0" bIns="0" rIns="0">
            <a:spAutoFit/>
          </a:bodyPr>
          <a:lstStyle/>
          <a:p>
            <a:pPr algn="ctr">
              <a:lnSpc>
                <a:spcPts val="4269"/>
              </a:lnSpc>
              <a:spcBef>
                <a:spcPct val="0"/>
              </a:spcBef>
            </a:pPr>
            <a:r>
              <a:rPr lang="en-US" sz="3049" spc="-167" u="sng">
                <a:solidFill>
                  <a:srgbClr val="FFFFFF"/>
                </a:solidFill>
                <a:latin typeface="Garet Bold"/>
                <a:hlinkClick r:id="rId11" tooltip="https://github.com/URK21CO3010/Hackathon-Final_Fight"/>
              </a:rPr>
              <a:t> https://github.com/URK21CO3010/Hackathon-Final_Fight</a:t>
            </a:r>
          </a:p>
        </p:txBody>
      </p:sp>
      <p:sp>
        <p:nvSpPr>
          <p:cNvPr name="TextBox 60" id="60"/>
          <p:cNvSpPr txBox="true"/>
          <p:nvPr/>
        </p:nvSpPr>
        <p:spPr>
          <a:xfrm rot="0">
            <a:off x="1386559" y="7074738"/>
            <a:ext cx="9527128" cy="513092"/>
          </a:xfrm>
          <a:prstGeom prst="rect">
            <a:avLst/>
          </a:prstGeom>
        </p:spPr>
        <p:txBody>
          <a:bodyPr anchor="t" rtlCol="false" tIns="0" lIns="0" bIns="0" rIns="0">
            <a:spAutoFit/>
          </a:bodyPr>
          <a:lstStyle/>
          <a:p>
            <a:pPr algn="ctr">
              <a:lnSpc>
                <a:spcPts val="4269"/>
              </a:lnSpc>
              <a:spcBef>
                <a:spcPct val="0"/>
              </a:spcBef>
            </a:pPr>
            <a:r>
              <a:rPr lang="en-US" sz="3049" spc="-167">
                <a:solidFill>
                  <a:srgbClr val="FFFFFF"/>
                </a:solidFill>
                <a:latin typeface="Garet Bold"/>
              </a:rPr>
              <a:t>GITHUB LINK: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898760" y="8577915"/>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237102"/>
            <a:ext cx="5661686" cy="5983287"/>
          </a:xfrm>
          <a:custGeom>
            <a:avLst/>
            <a:gdLst/>
            <a:ahLst/>
            <a:cxnLst/>
            <a:rect r="r" b="b" t="t" l="l"/>
            <a:pathLst>
              <a:path h="5983287" w="5661686">
                <a:moveTo>
                  <a:pt x="0" y="0"/>
                </a:moveTo>
                <a:lnTo>
                  <a:pt x="5661686" y="0"/>
                </a:lnTo>
                <a:lnTo>
                  <a:pt x="5661686"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63072" y="4785866"/>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2205776" y="-4436269"/>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28700" y="2515260"/>
            <a:ext cx="1837007" cy="1780366"/>
          </a:xfrm>
          <a:custGeom>
            <a:avLst/>
            <a:gdLst/>
            <a:ahLst/>
            <a:cxnLst/>
            <a:rect r="r" b="b" t="t" l="l"/>
            <a:pathLst>
              <a:path h="1780366" w="1837007">
                <a:moveTo>
                  <a:pt x="0" y="0"/>
                </a:moveTo>
                <a:lnTo>
                  <a:pt x="1837007" y="0"/>
                </a:lnTo>
                <a:lnTo>
                  <a:pt x="1837007" y="1780366"/>
                </a:lnTo>
                <a:lnTo>
                  <a:pt x="0" y="1780366"/>
                </a:lnTo>
                <a:lnTo>
                  <a:pt x="0" y="0"/>
                </a:lnTo>
                <a:close/>
              </a:path>
            </a:pathLst>
          </a:custGeom>
          <a:blipFill>
            <a:blip r:embed="rId5"/>
            <a:stretch>
              <a:fillRect l="0" t="0" r="0" b="0"/>
            </a:stretch>
          </a:blipFill>
        </p:spPr>
      </p:sp>
      <p:sp>
        <p:nvSpPr>
          <p:cNvPr name="Freeform 7" id="7"/>
          <p:cNvSpPr/>
          <p:nvPr/>
        </p:nvSpPr>
        <p:spPr>
          <a:xfrm flipH="false" flipV="false" rot="0">
            <a:off x="15498727" y="5143500"/>
            <a:ext cx="1837007" cy="1780366"/>
          </a:xfrm>
          <a:custGeom>
            <a:avLst/>
            <a:gdLst/>
            <a:ahLst/>
            <a:cxnLst/>
            <a:rect r="r" b="b" t="t" l="l"/>
            <a:pathLst>
              <a:path h="1780366" w="1837007">
                <a:moveTo>
                  <a:pt x="0" y="0"/>
                </a:moveTo>
                <a:lnTo>
                  <a:pt x="1837007" y="0"/>
                </a:lnTo>
                <a:lnTo>
                  <a:pt x="1837007" y="1780366"/>
                </a:lnTo>
                <a:lnTo>
                  <a:pt x="0" y="1780366"/>
                </a:lnTo>
                <a:lnTo>
                  <a:pt x="0" y="0"/>
                </a:lnTo>
                <a:close/>
              </a:path>
            </a:pathLst>
          </a:custGeom>
          <a:blipFill>
            <a:blip r:embed="rId5"/>
            <a:stretch>
              <a:fillRect l="0" t="0" r="0" b="0"/>
            </a:stretch>
          </a:blipFill>
        </p:spPr>
      </p:sp>
      <p:sp>
        <p:nvSpPr>
          <p:cNvPr name="Freeform 8" id="8"/>
          <p:cNvSpPr/>
          <p:nvPr/>
        </p:nvSpPr>
        <p:spPr>
          <a:xfrm flipH="false" flipV="false" rot="-1128311">
            <a:off x="5059797" y="3838257"/>
            <a:ext cx="8168405" cy="2610486"/>
          </a:xfrm>
          <a:custGeom>
            <a:avLst/>
            <a:gdLst/>
            <a:ahLst/>
            <a:cxnLst/>
            <a:rect r="r" b="b" t="t" l="l"/>
            <a:pathLst>
              <a:path h="2610486" w="8168405">
                <a:moveTo>
                  <a:pt x="0" y="0"/>
                </a:moveTo>
                <a:lnTo>
                  <a:pt x="8168406" y="0"/>
                </a:lnTo>
                <a:lnTo>
                  <a:pt x="8168406" y="2610486"/>
                </a:lnTo>
                <a:lnTo>
                  <a:pt x="0" y="2610486"/>
                </a:lnTo>
                <a:lnTo>
                  <a:pt x="0" y="0"/>
                </a:lnTo>
                <a:close/>
              </a:path>
            </a:pathLst>
          </a:custGeom>
          <a:blipFill>
            <a:blip r:embed="rId6"/>
            <a:stretch>
              <a:fillRect l="0" t="0" r="0" b="0"/>
            </a:stretch>
          </a:blipFill>
        </p:spPr>
      </p:sp>
      <p:sp>
        <p:nvSpPr>
          <p:cNvPr name="Freeform 9" id="9"/>
          <p:cNvSpPr/>
          <p:nvPr/>
        </p:nvSpPr>
        <p:spPr>
          <a:xfrm flipH="false" flipV="false" rot="0">
            <a:off x="4902541" y="3405443"/>
            <a:ext cx="866531" cy="839813"/>
          </a:xfrm>
          <a:custGeom>
            <a:avLst/>
            <a:gdLst/>
            <a:ahLst/>
            <a:cxnLst/>
            <a:rect r="r" b="b" t="t" l="l"/>
            <a:pathLst>
              <a:path h="839813" w="866531">
                <a:moveTo>
                  <a:pt x="0" y="0"/>
                </a:moveTo>
                <a:lnTo>
                  <a:pt x="866531" y="0"/>
                </a:lnTo>
                <a:lnTo>
                  <a:pt x="866531" y="839813"/>
                </a:lnTo>
                <a:lnTo>
                  <a:pt x="0" y="839813"/>
                </a:lnTo>
                <a:lnTo>
                  <a:pt x="0" y="0"/>
                </a:lnTo>
                <a:close/>
              </a:path>
            </a:pathLst>
          </a:custGeom>
          <a:blipFill>
            <a:blip r:embed="rId5"/>
            <a:stretch>
              <a:fillRect l="0" t="0" r="0" b="0"/>
            </a:stretch>
          </a:blipFill>
        </p:spPr>
      </p:sp>
      <p:sp>
        <p:nvSpPr>
          <p:cNvPr name="TextBox 10" id="10"/>
          <p:cNvSpPr txBox="true"/>
          <p:nvPr/>
        </p:nvSpPr>
        <p:spPr>
          <a:xfrm rot="0">
            <a:off x="2789273" y="4615809"/>
            <a:ext cx="12709453" cy="1343677"/>
          </a:xfrm>
          <a:prstGeom prst="rect">
            <a:avLst/>
          </a:prstGeom>
        </p:spPr>
        <p:txBody>
          <a:bodyPr anchor="t" rtlCol="false" tIns="0" lIns="0" bIns="0" rIns="0">
            <a:spAutoFit/>
          </a:bodyPr>
          <a:lstStyle/>
          <a:p>
            <a:pPr algn="ctr">
              <a:lnSpc>
                <a:spcPts val="10989"/>
              </a:lnSpc>
              <a:spcBef>
                <a:spcPct val="0"/>
              </a:spcBef>
            </a:pPr>
            <a:r>
              <a:rPr lang="en-US" sz="7849" spc="-431">
                <a:solidFill>
                  <a:srgbClr val="FFFFFF"/>
                </a:solidFill>
                <a:latin typeface="Garet Bold"/>
              </a:rPr>
              <a:t>JUST WALK OUT</a:t>
            </a:r>
          </a:p>
        </p:txBody>
      </p:sp>
      <p:sp>
        <p:nvSpPr>
          <p:cNvPr name="Freeform 11" id="11"/>
          <p:cNvSpPr/>
          <p:nvPr/>
        </p:nvSpPr>
        <p:spPr>
          <a:xfrm flipH="false" flipV="false" rot="0">
            <a:off x="12863072" y="5143500"/>
            <a:ext cx="866531" cy="839813"/>
          </a:xfrm>
          <a:custGeom>
            <a:avLst/>
            <a:gdLst/>
            <a:ahLst/>
            <a:cxnLst/>
            <a:rect r="r" b="b" t="t" l="l"/>
            <a:pathLst>
              <a:path h="839813" w="866531">
                <a:moveTo>
                  <a:pt x="0" y="0"/>
                </a:moveTo>
                <a:lnTo>
                  <a:pt x="866531" y="0"/>
                </a:lnTo>
                <a:lnTo>
                  <a:pt x="866531" y="839813"/>
                </a:lnTo>
                <a:lnTo>
                  <a:pt x="0" y="839813"/>
                </a:lnTo>
                <a:lnTo>
                  <a:pt x="0" y="0"/>
                </a:lnTo>
                <a:close/>
              </a:path>
            </a:pathLst>
          </a:custGeom>
          <a:blipFill>
            <a:blip r:embed="rId5"/>
            <a:stretch>
              <a:fillRect l="0" t="0" r="0" b="0"/>
            </a:stretch>
          </a:blipFill>
        </p:spPr>
      </p:sp>
      <p:sp>
        <p:nvSpPr>
          <p:cNvPr name="Freeform 12" id="12"/>
          <p:cNvSpPr/>
          <p:nvPr/>
        </p:nvSpPr>
        <p:spPr>
          <a:xfrm flipH="false" flipV="false" rot="0">
            <a:off x="13729603" y="-3659529"/>
            <a:ext cx="5661686" cy="5983287"/>
          </a:xfrm>
          <a:custGeom>
            <a:avLst/>
            <a:gdLst/>
            <a:ahLst/>
            <a:cxnLst/>
            <a:rect r="r" b="b" t="t" l="l"/>
            <a:pathLst>
              <a:path h="5983287" w="5661686">
                <a:moveTo>
                  <a:pt x="0" y="0"/>
                </a:moveTo>
                <a:lnTo>
                  <a:pt x="5661685" y="0"/>
                </a:lnTo>
                <a:lnTo>
                  <a:pt x="5661685"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421286" y="-3869238"/>
            <a:ext cx="5661686" cy="5983287"/>
          </a:xfrm>
          <a:custGeom>
            <a:avLst/>
            <a:gdLst/>
            <a:ahLst/>
            <a:cxnLst/>
            <a:rect r="r" b="b" t="t" l="l"/>
            <a:pathLst>
              <a:path h="5983287" w="5661686">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19830">
            <a:off x="12994316" y="-1777923"/>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4183856" y="5791264"/>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719830">
            <a:off x="-4559178" y="6746478"/>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3785698" y="807980"/>
            <a:ext cx="1347621" cy="1306069"/>
          </a:xfrm>
          <a:custGeom>
            <a:avLst/>
            <a:gdLst/>
            <a:ahLst/>
            <a:cxnLst/>
            <a:rect r="r" b="b" t="t" l="l"/>
            <a:pathLst>
              <a:path h="1306069" w="1347621">
                <a:moveTo>
                  <a:pt x="0" y="0"/>
                </a:moveTo>
                <a:lnTo>
                  <a:pt x="1347620" y="0"/>
                </a:lnTo>
                <a:lnTo>
                  <a:pt x="1347620" y="1306069"/>
                </a:lnTo>
                <a:lnTo>
                  <a:pt x="0" y="1306069"/>
                </a:lnTo>
                <a:lnTo>
                  <a:pt x="0" y="0"/>
                </a:lnTo>
                <a:close/>
              </a:path>
            </a:pathLst>
          </a:custGeom>
          <a:blipFill>
            <a:blip r:embed="rId5"/>
            <a:stretch>
              <a:fillRect l="0" t="0" r="0" b="0"/>
            </a:stretch>
          </a:blipFill>
        </p:spPr>
      </p:sp>
      <p:sp>
        <p:nvSpPr>
          <p:cNvPr name="Freeform 7" id="7"/>
          <p:cNvSpPr/>
          <p:nvPr/>
        </p:nvSpPr>
        <p:spPr>
          <a:xfrm flipH="false" flipV="false" rot="0">
            <a:off x="6734220" y="9133030"/>
            <a:ext cx="2381365" cy="2307939"/>
          </a:xfrm>
          <a:custGeom>
            <a:avLst/>
            <a:gdLst/>
            <a:ahLst/>
            <a:cxnLst/>
            <a:rect r="r" b="b" t="t" l="l"/>
            <a:pathLst>
              <a:path h="2307939" w="2381365">
                <a:moveTo>
                  <a:pt x="0" y="0"/>
                </a:moveTo>
                <a:lnTo>
                  <a:pt x="2381365" y="0"/>
                </a:lnTo>
                <a:lnTo>
                  <a:pt x="2381365" y="2307940"/>
                </a:lnTo>
                <a:lnTo>
                  <a:pt x="0" y="2307940"/>
                </a:lnTo>
                <a:lnTo>
                  <a:pt x="0" y="0"/>
                </a:lnTo>
                <a:close/>
              </a:path>
            </a:pathLst>
          </a:custGeom>
          <a:blipFill>
            <a:blip r:embed="rId5"/>
            <a:stretch>
              <a:fillRect l="0" t="0" r="0" b="0"/>
            </a:stretch>
          </a:blipFill>
        </p:spPr>
      </p:sp>
      <p:sp>
        <p:nvSpPr>
          <p:cNvPr name="TextBox 8" id="8"/>
          <p:cNvSpPr txBox="true"/>
          <p:nvPr/>
        </p:nvSpPr>
        <p:spPr>
          <a:xfrm rot="0">
            <a:off x="1790710" y="674630"/>
            <a:ext cx="6582044"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HOW TO</a:t>
            </a:r>
          </a:p>
        </p:txBody>
      </p:sp>
      <p:sp>
        <p:nvSpPr>
          <p:cNvPr name="TextBox 9" id="9"/>
          <p:cNvSpPr txBox="true"/>
          <p:nvPr/>
        </p:nvSpPr>
        <p:spPr>
          <a:xfrm rot="0">
            <a:off x="1790710" y="1532584"/>
            <a:ext cx="8894672" cy="1267275"/>
          </a:xfrm>
          <a:prstGeom prst="rect">
            <a:avLst/>
          </a:prstGeom>
        </p:spPr>
        <p:txBody>
          <a:bodyPr anchor="t" rtlCol="false" tIns="0" lIns="0" bIns="0" rIns="0">
            <a:spAutoFit/>
          </a:bodyPr>
          <a:lstStyle/>
          <a:p>
            <a:pPr>
              <a:lnSpc>
                <a:spcPts val="10475"/>
              </a:lnSpc>
              <a:spcBef>
                <a:spcPct val="0"/>
              </a:spcBef>
            </a:pPr>
            <a:r>
              <a:rPr lang="en-US" sz="7482" spc="-411">
                <a:solidFill>
                  <a:srgbClr val="FF6B73"/>
                </a:solidFill>
                <a:latin typeface="Garet Bold"/>
              </a:rPr>
              <a:t>AUTOMATE</a:t>
            </a:r>
          </a:p>
        </p:txBody>
      </p:sp>
      <p:sp>
        <p:nvSpPr>
          <p:cNvPr name="TextBox 10" id="10"/>
          <p:cNvSpPr txBox="true"/>
          <p:nvPr/>
        </p:nvSpPr>
        <p:spPr>
          <a:xfrm rot="0">
            <a:off x="1790710" y="2771284"/>
            <a:ext cx="16497290" cy="1781556"/>
          </a:xfrm>
          <a:prstGeom prst="rect">
            <a:avLst/>
          </a:prstGeom>
        </p:spPr>
        <p:txBody>
          <a:bodyPr anchor="t" rtlCol="false" tIns="0" lIns="0" bIns="0" rIns="0">
            <a:spAutoFit/>
          </a:bodyPr>
          <a:lstStyle/>
          <a:p>
            <a:pPr>
              <a:lnSpc>
                <a:spcPts val="3537"/>
              </a:lnSpc>
            </a:pPr>
            <a:r>
              <a:rPr lang="en-US" sz="2700" spc="48">
                <a:solidFill>
                  <a:srgbClr val="FF6B73"/>
                </a:solidFill>
                <a:latin typeface="Garet Bold"/>
              </a:rPr>
              <a:t>Prepare Your Data:</a:t>
            </a:r>
          </a:p>
          <a:p>
            <a:pPr>
              <a:lnSpc>
                <a:spcPts val="3537"/>
              </a:lnSpc>
            </a:pPr>
            <a:r>
              <a:rPr lang="en-US" sz="2700" spc="48">
                <a:solidFill>
                  <a:srgbClr val="D4D4D4"/>
                </a:solidFill>
                <a:latin typeface="Garet Bold"/>
              </a:rPr>
              <a:t>Collect and preprocess your training data, ensuring it's labeled properly for object detection tasks.</a:t>
            </a:r>
          </a:p>
          <a:p>
            <a:pPr>
              <a:lnSpc>
                <a:spcPts val="3537"/>
              </a:lnSpc>
            </a:pPr>
          </a:p>
        </p:txBody>
      </p:sp>
      <p:sp>
        <p:nvSpPr>
          <p:cNvPr name="TextBox 11" id="11"/>
          <p:cNvSpPr txBox="true"/>
          <p:nvPr/>
        </p:nvSpPr>
        <p:spPr>
          <a:xfrm rot="0">
            <a:off x="1790710" y="4389993"/>
            <a:ext cx="15740856" cy="1781556"/>
          </a:xfrm>
          <a:prstGeom prst="rect">
            <a:avLst/>
          </a:prstGeom>
        </p:spPr>
        <p:txBody>
          <a:bodyPr anchor="t" rtlCol="false" tIns="0" lIns="0" bIns="0" rIns="0">
            <a:spAutoFit/>
          </a:bodyPr>
          <a:lstStyle/>
          <a:p>
            <a:pPr>
              <a:lnSpc>
                <a:spcPts val="3537"/>
              </a:lnSpc>
            </a:pPr>
            <a:r>
              <a:rPr lang="en-US" sz="2700" spc="48">
                <a:solidFill>
                  <a:srgbClr val="FF6B73"/>
                </a:solidFill>
                <a:latin typeface="Garet Bold"/>
              </a:rPr>
              <a:t>Create Training Scripts:</a:t>
            </a:r>
          </a:p>
          <a:p>
            <a:pPr>
              <a:lnSpc>
                <a:spcPts val="3537"/>
              </a:lnSpc>
            </a:pPr>
            <a:r>
              <a:rPr lang="en-US" sz="2700" spc="48">
                <a:solidFill>
                  <a:srgbClr val="D4D4D4"/>
                </a:solidFill>
                <a:latin typeface="Garet Bold"/>
              </a:rPr>
              <a:t>Write Python scripts to train your YOLOv8 model. You can use deep learning frameworks like PyTorch or TensorFlow. Ensure your scripts include parameters for specifying model architecture, data paths, and training hyperparameters.</a:t>
            </a:r>
          </a:p>
        </p:txBody>
      </p:sp>
      <p:sp>
        <p:nvSpPr>
          <p:cNvPr name="TextBox 12" id="12"/>
          <p:cNvSpPr txBox="true"/>
          <p:nvPr/>
        </p:nvSpPr>
        <p:spPr>
          <a:xfrm rot="0">
            <a:off x="1790710" y="6370733"/>
            <a:ext cx="15740856" cy="1781556"/>
          </a:xfrm>
          <a:prstGeom prst="rect">
            <a:avLst/>
          </a:prstGeom>
        </p:spPr>
        <p:txBody>
          <a:bodyPr anchor="t" rtlCol="false" tIns="0" lIns="0" bIns="0" rIns="0">
            <a:spAutoFit/>
          </a:bodyPr>
          <a:lstStyle/>
          <a:p>
            <a:pPr>
              <a:lnSpc>
                <a:spcPts val="3537"/>
              </a:lnSpc>
            </a:pPr>
            <a:r>
              <a:rPr lang="en-US" sz="2700" spc="48">
                <a:solidFill>
                  <a:srgbClr val="FF6B73"/>
                </a:solidFill>
                <a:latin typeface="Garet Bold"/>
              </a:rPr>
              <a:t>Version Control:</a:t>
            </a:r>
          </a:p>
          <a:p>
            <a:pPr>
              <a:lnSpc>
                <a:spcPts val="3537"/>
              </a:lnSpc>
            </a:pPr>
            <a:r>
              <a:rPr lang="en-US" sz="2700" spc="48">
                <a:solidFill>
                  <a:srgbClr val="D4D4D4"/>
                </a:solidFill>
                <a:latin typeface="Garet Bold"/>
              </a:rPr>
              <a:t>Use a version control system (e.g., Git) to manage your code, data, and model checkpoints. This helps you track changes, collaborate with a team, and maintain a history of your experiments.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421286" y="-3869238"/>
            <a:ext cx="5661686" cy="5983287"/>
          </a:xfrm>
          <a:custGeom>
            <a:avLst/>
            <a:gdLst/>
            <a:ahLst/>
            <a:cxnLst/>
            <a:rect r="r" b="b" t="t" l="l"/>
            <a:pathLst>
              <a:path h="5983287" w="5661686">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19830">
            <a:off x="12994316" y="-1777923"/>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4183856" y="5791264"/>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719830">
            <a:off x="-4559178" y="6746478"/>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3785698" y="807980"/>
            <a:ext cx="1347621" cy="1306069"/>
          </a:xfrm>
          <a:custGeom>
            <a:avLst/>
            <a:gdLst/>
            <a:ahLst/>
            <a:cxnLst/>
            <a:rect r="r" b="b" t="t" l="l"/>
            <a:pathLst>
              <a:path h="1306069" w="1347621">
                <a:moveTo>
                  <a:pt x="0" y="0"/>
                </a:moveTo>
                <a:lnTo>
                  <a:pt x="1347620" y="0"/>
                </a:lnTo>
                <a:lnTo>
                  <a:pt x="1347620" y="1306069"/>
                </a:lnTo>
                <a:lnTo>
                  <a:pt x="0" y="1306069"/>
                </a:lnTo>
                <a:lnTo>
                  <a:pt x="0" y="0"/>
                </a:lnTo>
                <a:close/>
              </a:path>
            </a:pathLst>
          </a:custGeom>
          <a:blipFill>
            <a:blip r:embed="rId5"/>
            <a:stretch>
              <a:fillRect l="0" t="0" r="0" b="0"/>
            </a:stretch>
          </a:blipFill>
        </p:spPr>
      </p:sp>
      <p:sp>
        <p:nvSpPr>
          <p:cNvPr name="Freeform 7" id="7"/>
          <p:cNvSpPr/>
          <p:nvPr/>
        </p:nvSpPr>
        <p:spPr>
          <a:xfrm flipH="false" flipV="false" rot="0">
            <a:off x="6734220" y="9133030"/>
            <a:ext cx="2381365" cy="2307939"/>
          </a:xfrm>
          <a:custGeom>
            <a:avLst/>
            <a:gdLst/>
            <a:ahLst/>
            <a:cxnLst/>
            <a:rect r="r" b="b" t="t" l="l"/>
            <a:pathLst>
              <a:path h="2307939" w="2381365">
                <a:moveTo>
                  <a:pt x="0" y="0"/>
                </a:moveTo>
                <a:lnTo>
                  <a:pt x="2381365" y="0"/>
                </a:lnTo>
                <a:lnTo>
                  <a:pt x="2381365" y="2307940"/>
                </a:lnTo>
                <a:lnTo>
                  <a:pt x="0" y="2307940"/>
                </a:lnTo>
                <a:lnTo>
                  <a:pt x="0" y="0"/>
                </a:lnTo>
                <a:close/>
              </a:path>
            </a:pathLst>
          </a:custGeom>
          <a:blipFill>
            <a:blip r:embed="rId5"/>
            <a:stretch>
              <a:fillRect l="0" t="0" r="0" b="0"/>
            </a:stretch>
          </a:blipFill>
        </p:spPr>
      </p:sp>
      <p:sp>
        <p:nvSpPr>
          <p:cNvPr name="TextBox 8" id="8"/>
          <p:cNvSpPr txBox="true"/>
          <p:nvPr/>
        </p:nvSpPr>
        <p:spPr>
          <a:xfrm rot="0">
            <a:off x="1790710" y="674630"/>
            <a:ext cx="6582044"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HOW TO</a:t>
            </a:r>
          </a:p>
        </p:txBody>
      </p:sp>
      <p:sp>
        <p:nvSpPr>
          <p:cNvPr name="TextBox 9" id="9"/>
          <p:cNvSpPr txBox="true"/>
          <p:nvPr/>
        </p:nvSpPr>
        <p:spPr>
          <a:xfrm rot="0">
            <a:off x="1790710" y="1532584"/>
            <a:ext cx="8894672" cy="1267275"/>
          </a:xfrm>
          <a:prstGeom prst="rect">
            <a:avLst/>
          </a:prstGeom>
        </p:spPr>
        <p:txBody>
          <a:bodyPr anchor="t" rtlCol="false" tIns="0" lIns="0" bIns="0" rIns="0">
            <a:spAutoFit/>
          </a:bodyPr>
          <a:lstStyle/>
          <a:p>
            <a:pPr>
              <a:lnSpc>
                <a:spcPts val="10475"/>
              </a:lnSpc>
              <a:spcBef>
                <a:spcPct val="0"/>
              </a:spcBef>
            </a:pPr>
            <a:r>
              <a:rPr lang="en-US" sz="7482" spc="-411">
                <a:solidFill>
                  <a:srgbClr val="FF6B73"/>
                </a:solidFill>
                <a:latin typeface="Garet Bold"/>
              </a:rPr>
              <a:t>AUTOMATE</a:t>
            </a:r>
          </a:p>
        </p:txBody>
      </p:sp>
      <p:sp>
        <p:nvSpPr>
          <p:cNvPr name="TextBox 10" id="10"/>
          <p:cNvSpPr txBox="true"/>
          <p:nvPr/>
        </p:nvSpPr>
        <p:spPr>
          <a:xfrm rot="0">
            <a:off x="1790710" y="2771284"/>
            <a:ext cx="16497290" cy="2229231"/>
          </a:xfrm>
          <a:prstGeom prst="rect">
            <a:avLst/>
          </a:prstGeom>
        </p:spPr>
        <p:txBody>
          <a:bodyPr anchor="t" rtlCol="false" tIns="0" lIns="0" bIns="0" rIns="0">
            <a:spAutoFit/>
          </a:bodyPr>
          <a:lstStyle/>
          <a:p>
            <a:pPr>
              <a:lnSpc>
                <a:spcPts val="3537"/>
              </a:lnSpc>
            </a:pPr>
            <a:r>
              <a:rPr lang="en-US" sz="2700" spc="48">
                <a:solidFill>
                  <a:srgbClr val="FF6B73"/>
                </a:solidFill>
                <a:latin typeface="Garet Bold"/>
              </a:rPr>
              <a:t>Training Automation:</a:t>
            </a:r>
          </a:p>
          <a:p>
            <a:pPr>
              <a:lnSpc>
                <a:spcPts val="3537"/>
              </a:lnSpc>
            </a:pPr>
            <a:r>
              <a:rPr lang="en-US" sz="2700" spc="48">
                <a:solidFill>
                  <a:srgbClr val="D4D4D4"/>
                </a:solidFill>
                <a:latin typeface="Garet Bold"/>
              </a:rPr>
              <a:t>Automate the training process using scripts or job schedulers like cron (Linux), Task Scheduler (Windows), or cloud-based solutions (e.g., AWS Batch, Google Cloud AI Platform). These tools can run your training script at scheduled intervals or trigger training when new data is available.</a:t>
            </a:r>
          </a:p>
        </p:txBody>
      </p:sp>
      <p:sp>
        <p:nvSpPr>
          <p:cNvPr name="TextBox 11" id="11"/>
          <p:cNvSpPr txBox="true"/>
          <p:nvPr/>
        </p:nvSpPr>
        <p:spPr>
          <a:xfrm rot="0">
            <a:off x="1790710" y="5114925"/>
            <a:ext cx="15740856" cy="1781556"/>
          </a:xfrm>
          <a:prstGeom prst="rect">
            <a:avLst/>
          </a:prstGeom>
        </p:spPr>
        <p:txBody>
          <a:bodyPr anchor="t" rtlCol="false" tIns="0" lIns="0" bIns="0" rIns="0">
            <a:spAutoFit/>
          </a:bodyPr>
          <a:lstStyle/>
          <a:p>
            <a:pPr>
              <a:lnSpc>
                <a:spcPts val="3537"/>
              </a:lnSpc>
            </a:pPr>
            <a:r>
              <a:rPr lang="en-US" sz="2700" spc="48">
                <a:solidFill>
                  <a:srgbClr val="FF6B73"/>
                </a:solidFill>
                <a:latin typeface="Garet Bold"/>
              </a:rPr>
              <a:t>Data Augmentation and Data Management:</a:t>
            </a:r>
          </a:p>
          <a:p>
            <a:pPr>
              <a:lnSpc>
                <a:spcPts val="3537"/>
              </a:lnSpc>
            </a:pPr>
            <a:r>
              <a:rPr lang="en-US" sz="2700" spc="48">
                <a:solidFill>
                  <a:srgbClr val="D4D4D4"/>
                </a:solidFill>
                <a:latin typeface="Garet Bold"/>
              </a:rPr>
              <a:t>Continuously update and expand your training dataset with new data to improve model performance. Implement data augmentation techniques to artificially increase your dataset's diversity.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6921945"/>
            <a:ext cx="4036053" cy="4672709"/>
          </a:xfrm>
          <a:custGeom>
            <a:avLst/>
            <a:gdLst/>
            <a:ahLst/>
            <a:cxnLst/>
            <a:rect r="r" b="b" t="t" l="l"/>
            <a:pathLst>
              <a:path h="4672709" w="4036053">
                <a:moveTo>
                  <a:pt x="0" y="0"/>
                </a:moveTo>
                <a:lnTo>
                  <a:pt x="4036053" y="0"/>
                </a:lnTo>
                <a:lnTo>
                  <a:pt x="4036053" y="4672710"/>
                </a:lnTo>
                <a:lnTo>
                  <a:pt x="0" y="4672710"/>
                </a:lnTo>
                <a:lnTo>
                  <a:pt x="0" y="0"/>
                </a:lnTo>
                <a:close/>
              </a:path>
            </a:pathLst>
          </a:custGeom>
          <a:blipFill>
            <a:blip r:embed="rId2"/>
            <a:stretch>
              <a:fillRect l="0" t="0" r="0" b="0"/>
            </a:stretch>
          </a:blipFill>
        </p:spPr>
      </p:sp>
      <p:sp>
        <p:nvSpPr>
          <p:cNvPr name="Freeform 3" id="3"/>
          <p:cNvSpPr/>
          <p:nvPr/>
        </p:nvSpPr>
        <p:spPr>
          <a:xfrm flipH="false" flipV="false" rot="0">
            <a:off x="3270370" y="2472411"/>
            <a:ext cx="1531366" cy="1484149"/>
          </a:xfrm>
          <a:custGeom>
            <a:avLst/>
            <a:gdLst/>
            <a:ahLst/>
            <a:cxnLst/>
            <a:rect r="r" b="b" t="t" l="l"/>
            <a:pathLst>
              <a:path h="1484149" w="1531366">
                <a:moveTo>
                  <a:pt x="0" y="0"/>
                </a:moveTo>
                <a:lnTo>
                  <a:pt x="1531365" y="0"/>
                </a:lnTo>
                <a:lnTo>
                  <a:pt x="1531365" y="1484149"/>
                </a:lnTo>
                <a:lnTo>
                  <a:pt x="0" y="1484149"/>
                </a:lnTo>
                <a:lnTo>
                  <a:pt x="0" y="0"/>
                </a:lnTo>
                <a:close/>
              </a:path>
            </a:pathLst>
          </a:custGeom>
          <a:blipFill>
            <a:blip r:embed="rId3"/>
            <a:stretch>
              <a:fillRect l="0" t="0" r="0" b="0"/>
            </a:stretch>
          </a:blipFill>
        </p:spPr>
      </p:sp>
      <p:sp>
        <p:nvSpPr>
          <p:cNvPr name="Freeform 4" id="4"/>
          <p:cNvSpPr/>
          <p:nvPr/>
        </p:nvSpPr>
        <p:spPr>
          <a:xfrm flipH="false" flipV="false" rot="0">
            <a:off x="-3098672" y="-2554316"/>
            <a:ext cx="6723378" cy="6516074"/>
          </a:xfrm>
          <a:custGeom>
            <a:avLst/>
            <a:gdLst/>
            <a:ahLst/>
            <a:cxnLst/>
            <a:rect r="r" b="b" t="t" l="l"/>
            <a:pathLst>
              <a:path h="6516074" w="6723378">
                <a:moveTo>
                  <a:pt x="0" y="0"/>
                </a:moveTo>
                <a:lnTo>
                  <a:pt x="6723378" y="0"/>
                </a:lnTo>
                <a:lnTo>
                  <a:pt x="6723378" y="6516074"/>
                </a:lnTo>
                <a:lnTo>
                  <a:pt x="0" y="6516074"/>
                </a:lnTo>
                <a:lnTo>
                  <a:pt x="0" y="0"/>
                </a:lnTo>
                <a:close/>
              </a:path>
            </a:pathLst>
          </a:custGeom>
          <a:blipFill>
            <a:blip r:embed="rId3"/>
            <a:stretch>
              <a:fillRect l="0" t="0" r="0" b="0"/>
            </a:stretch>
          </a:blipFill>
        </p:spPr>
      </p:sp>
      <p:sp>
        <p:nvSpPr>
          <p:cNvPr name="Freeform 5" id="5"/>
          <p:cNvSpPr/>
          <p:nvPr/>
        </p:nvSpPr>
        <p:spPr>
          <a:xfrm flipH="false" flipV="false" rot="-3090013">
            <a:off x="-2197267" y="2389261"/>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090013">
            <a:off x="11697508" y="8908131"/>
            <a:ext cx="4010013" cy="4237795"/>
          </a:xfrm>
          <a:custGeom>
            <a:avLst/>
            <a:gdLst/>
            <a:ahLst/>
            <a:cxnLst/>
            <a:rect r="r" b="b" t="t" l="l"/>
            <a:pathLst>
              <a:path h="4237795" w="4010013">
                <a:moveTo>
                  <a:pt x="0" y="0"/>
                </a:moveTo>
                <a:lnTo>
                  <a:pt x="4010013" y="0"/>
                </a:lnTo>
                <a:lnTo>
                  <a:pt x="4010013" y="4237794"/>
                </a:lnTo>
                <a:lnTo>
                  <a:pt x="0" y="423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84032" y="4985642"/>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3"/>
            <a:stretch>
              <a:fillRect l="0" t="0" r="0" b="0"/>
            </a:stretch>
          </a:blipFill>
        </p:spPr>
      </p:sp>
      <p:pic>
        <p:nvPicPr>
          <p:cNvPr name="Picture 8" id="8">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606597" y="1909463"/>
            <a:ext cx="13074805" cy="7348837"/>
          </a:xfrm>
          <a:prstGeom prst="rect">
            <a:avLst/>
          </a:prstGeom>
        </p:spPr>
      </p:pic>
      <p:sp>
        <p:nvSpPr>
          <p:cNvPr name="TextBox 9" id="9"/>
          <p:cNvSpPr txBox="true"/>
          <p:nvPr/>
        </p:nvSpPr>
        <p:spPr>
          <a:xfrm rot="0">
            <a:off x="3909715" y="352706"/>
            <a:ext cx="10468570"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FFFFFF"/>
                </a:solidFill>
                <a:latin typeface="Garet Bold"/>
              </a:rPr>
              <a:t>IMAGE</a:t>
            </a:r>
            <a:r>
              <a:rPr lang="en-US" sz="7482" spc="-411">
                <a:solidFill>
                  <a:srgbClr val="000000"/>
                </a:solidFill>
                <a:latin typeface="Garet Bold"/>
              </a:rPr>
              <a:t> </a:t>
            </a:r>
            <a:r>
              <a:rPr lang="en-US" sz="7482" spc="-411">
                <a:solidFill>
                  <a:srgbClr val="FF6B73"/>
                </a:solidFill>
                <a:latin typeface="Garet Bold"/>
              </a:rPr>
              <a:t>SEGMENTATION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0" y="6921945"/>
            <a:ext cx="4036053" cy="4672709"/>
          </a:xfrm>
          <a:custGeom>
            <a:avLst/>
            <a:gdLst/>
            <a:ahLst/>
            <a:cxnLst/>
            <a:rect r="r" b="b" t="t" l="l"/>
            <a:pathLst>
              <a:path h="4672709" w="4036053">
                <a:moveTo>
                  <a:pt x="0" y="0"/>
                </a:moveTo>
                <a:lnTo>
                  <a:pt x="4036053" y="0"/>
                </a:lnTo>
                <a:lnTo>
                  <a:pt x="4036053" y="4672710"/>
                </a:lnTo>
                <a:lnTo>
                  <a:pt x="0" y="4672710"/>
                </a:lnTo>
                <a:lnTo>
                  <a:pt x="0" y="0"/>
                </a:lnTo>
                <a:close/>
              </a:path>
            </a:pathLst>
          </a:custGeom>
          <a:blipFill>
            <a:blip r:embed="rId2"/>
            <a:stretch>
              <a:fillRect l="0" t="0" r="0" b="0"/>
            </a:stretch>
          </a:blipFill>
        </p:spPr>
      </p:sp>
      <p:sp>
        <p:nvSpPr>
          <p:cNvPr name="Freeform 3" id="3"/>
          <p:cNvSpPr/>
          <p:nvPr/>
        </p:nvSpPr>
        <p:spPr>
          <a:xfrm flipH="false" flipV="false" rot="0">
            <a:off x="3270370" y="2472411"/>
            <a:ext cx="1531366" cy="1484149"/>
          </a:xfrm>
          <a:custGeom>
            <a:avLst/>
            <a:gdLst/>
            <a:ahLst/>
            <a:cxnLst/>
            <a:rect r="r" b="b" t="t" l="l"/>
            <a:pathLst>
              <a:path h="1484149" w="1531366">
                <a:moveTo>
                  <a:pt x="0" y="0"/>
                </a:moveTo>
                <a:lnTo>
                  <a:pt x="1531365" y="0"/>
                </a:lnTo>
                <a:lnTo>
                  <a:pt x="1531365" y="1484149"/>
                </a:lnTo>
                <a:lnTo>
                  <a:pt x="0" y="1484149"/>
                </a:lnTo>
                <a:lnTo>
                  <a:pt x="0" y="0"/>
                </a:lnTo>
                <a:close/>
              </a:path>
            </a:pathLst>
          </a:custGeom>
          <a:blipFill>
            <a:blip r:embed="rId3"/>
            <a:stretch>
              <a:fillRect l="0" t="0" r="0" b="0"/>
            </a:stretch>
          </a:blipFill>
        </p:spPr>
      </p:sp>
      <p:sp>
        <p:nvSpPr>
          <p:cNvPr name="Freeform 4" id="4"/>
          <p:cNvSpPr/>
          <p:nvPr/>
        </p:nvSpPr>
        <p:spPr>
          <a:xfrm flipH="false" flipV="false" rot="0">
            <a:off x="-3098672" y="-2554316"/>
            <a:ext cx="6723378" cy="6516074"/>
          </a:xfrm>
          <a:custGeom>
            <a:avLst/>
            <a:gdLst/>
            <a:ahLst/>
            <a:cxnLst/>
            <a:rect r="r" b="b" t="t" l="l"/>
            <a:pathLst>
              <a:path h="6516074" w="6723378">
                <a:moveTo>
                  <a:pt x="0" y="0"/>
                </a:moveTo>
                <a:lnTo>
                  <a:pt x="6723378" y="0"/>
                </a:lnTo>
                <a:lnTo>
                  <a:pt x="6723378" y="6516074"/>
                </a:lnTo>
                <a:lnTo>
                  <a:pt x="0" y="6516074"/>
                </a:lnTo>
                <a:lnTo>
                  <a:pt x="0" y="0"/>
                </a:lnTo>
                <a:close/>
              </a:path>
            </a:pathLst>
          </a:custGeom>
          <a:blipFill>
            <a:blip r:embed="rId3"/>
            <a:stretch>
              <a:fillRect l="0" t="0" r="0" b="0"/>
            </a:stretch>
          </a:blipFill>
        </p:spPr>
      </p:sp>
      <p:sp>
        <p:nvSpPr>
          <p:cNvPr name="Freeform 5" id="5"/>
          <p:cNvSpPr/>
          <p:nvPr/>
        </p:nvSpPr>
        <p:spPr>
          <a:xfrm flipH="false" flipV="false" rot="-3090013">
            <a:off x="-2197267" y="2389261"/>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090013">
            <a:off x="11697508" y="8908131"/>
            <a:ext cx="4010013" cy="4237795"/>
          </a:xfrm>
          <a:custGeom>
            <a:avLst/>
            <a:gdLst/>
            <a:ahLst/>
            <a:cxnLst/>
            <a:rect r="r" b="b" t="t" l="l"/>
            <a:pathLst>
              <a:path h="4237795" w="4010013">
                <a:moveTo>
                  <a:pt x="0" y="0"/>
                </a:moveTo>
                <a:lnTo>
                  <a:pt x="4010013" y="0"/>
                </a:lnTo>
                <a:lnTo>
                  <a:pt x="4010013" y="4237794"/>
                </a:lnTo>
                <a:lnTo>
                  <a:pt x="0" y="423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84032" y="4985642"/>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3"/>
            <a:stretch>
              <a:fillRect l="0" t="0" r="0" b="0"/>
            </a:stretch>
          </a:blipFill>
        </p:spPr>
      </p:sp>
      <p:pic>
        <p:nvPicPr>
          <p:cNvPr name="Picture 8" id="8">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657" t="0" r="657" b="0"/>
          <a:stretch>
            <a:fillRect/>
          </a:stretch>
        </p:blipFill>
        <p:spPr>
          <a:xfrm flipH="false" flipV="false" rot="0">
            <a:off x="1925053" y="1028700"/>
            <a:ext cx="14437895"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3430206" y="6734901"/>
            <a:ext cx="8074357" cy="7825398"/>
          </a:xfrm>
          <a:custGeom>
            <a:avLst/>
            <a:gdLst/>
            <a:ahLst/>
            <a:cxnLst/>
            <a:rect r="r" b="b" t="t" l="l"/>
            <a:pathLst>
              <a:path h="7825398" w="8074357">
                <a:moveTo>
                  <a:pt x="0" y="0"/>
                </a:moveTo>
                <a:lnTo>
                  <a:pt x="8074357" y="0"/>
                </a:lnTo>
                <a:lnTo>
                  <a:pt x="8074357" y="7825398"/>
                </a:lnTo>
                <a:lnTo>
                  <a:pt x="0" y="7825398"/>
                </a:lnTo>
                <a:lnTo>
                  <a:pt x="0" y="0"/>
                </a:lnTo>
                <a:close/>
              </a:path>
            </a:pathLst>
          </a:custGeom>
          <a:blipFill>
            <a:blip r:embed="rId2"/>
            <a:stretch>
              <a:fillRect l="0" t="0" r="0" b="0"/>
            </a:stretch>
          </a:blipFill>
        </p:spPr>
      </p:sp>
      <p:sp>
        <p:nvSpPr>
          <p:cNvPr name="Freeform 3" id="3"/>
          <p:cNvSpPr/>
          <p:nvPr/>
        </p:nvSpPr>
        <p:spPr>
          <a:xfrm flipH="false" flipV="false" rot="0">
            <a:off x="-1181178" y="5421053"/>
            <a:ext cx="2366301" cy="2293340"/>
          </a:xfrm>
          <a:custGeom>
            <a:avLst/>
            <a:gdLst/>
            <a:ahLst/>
            <a:cxnLst/>
            <a:rect r="r" b="b" t="t" l="l"/>
            <a:pathLst>
              <a:path h="2293340" w="2366301">
                <a:moveTo>
                  <a:pt x="0" y="0"/>
                </a:moveTo>
                <a:lnTo>
                  <a:pt x="2366301" y="0"/>
                </a:lnTo>
                <a:lnTo>
                  <a:pt x="2366301" y="2293340"/>
                </a:lnTo>
                <a:lnTo>
                  <a:pt x="0" y="2293340"/>
                </a:lnTo>
                <a:lnTo>
                  <a:pt x="0" y="0"/>
                </a:lnTo>
                <a:close/>
              </a:path>
            </a:pathLst>
          </a:custGeom>
          <a:blipFill>
            <a:blip r:embed="rId2"/>
            <a:stretch>
              <a:fillRect l="0" t="0" r="0" b="0"/>
            </a:stretch>
          </a:blipFill>
        </p:spPr>
      </p:sp>
      <p:sp>
        <p:nvSpPr>
          <p:cNvPr name="TextBox 4" id="4"/>
          <p:cNvSpPr txBox="true"/>
          <p:nvPr/>
        </p:nvSpPr>
        <p:spPr>
          <a:xfrm rot="0">
            <a:off x="3290994" y="3390191"/>
            <a:ext cx="7904068" cy="2356097"/>
          </a:xfrm>
          <a:prstGeom prst="rect">
            <a:avLst/>
          </a:prstGeom>
        </p:spPr>
        <p:txBody>
          <a:bodyPr anchor="t" rtlCol="false" tIns="0" lIns="0" bIns="0" rIns="0">
            <a:spAutoFit/>
          </a:bodyPr>
          <a:lstStyle/>
          <a:p>
            <a:pPr>
              <a:lnSpc>
                <a:spcPts val="19389"/>
              </a:lnSpc>
              <a:spcBef>
                <a:spcPct val="0"/>
              </a:spcBef>
            </a:pPr>
            <a:r>
              <a:rPr lang="en-US" sz="13849" spc="-761">
                <a:solidFill>
                  <a:srgbClr val="FFFFFF"/>
                </a:solidFill>
                <a:latin typeface="Garet"/>
              </a:rPr>
              <a:t>THANK</a:t>
            </a:r>
          </a:p>
        </p:txBody>
      </p:sp>
      <p:sp>
        <p:nvSpPr>
          <p:cNvPr name="TextBox 5" id="5"/>
          <p:cNvSpPr txBox="true"/>
          <p:nvPr/>
        </p:nvSpPr>
        <p:spPr>
          <a:xfrm rot="0">
            <a:off x="4113271" y="5802053"/>
            <a:ext cx="7940940" cy="1725664"/>
          </a:xfrm>
          <a:prstGeom prst="rect">
            <a:avLst/>
          </a:prstGeom>
        </p:spPr>
        <p:txBody>
          <a:bodyPr anchor="t" rtlCol="false" tIns="0" lIns="0" bIns="0" rIns="0">
            <a:spAutoFit/>
          </a:bodyPr>
          <a:lstStyle/>
          <a:p>
            <a:pPr>
              <a:lnSpc>
                <a:spcPts val="12662"/>
              </a:lnSpc>
            </a:pPr>
            <a:r>
              <a:rPr lang="en-US" sz="13914" spc="-765">
                <a:solidFill>
                  <a:srgbClr val="FF6B73"/>
                </a:solidFill>
                <a:latin typeface="Garet Bold"/>
              </a:rPr>
              <a:t>YOU!</a:t>
            </a:r>
          </a:p>
        </p:txBody>
      </p:sp>
      <p:sp>
        <p:nvSpPr>
          <p:cNvPr name="Freeform 6" id="6"/>
          <p:cNvSpPr/>
          <p:nvPr/>
        </p:nvSpPr>
        <p:spPr>
          <a:xfrm flipH="false" flipV="false" rot="0">
            <a:off x="8340596" y="-3626466"/>
            <a:ext cx="8074357" cy="7825398"/>
          </a:xfrm>
          <a:custGeom>
            <a:avLst/>
            <a:gdLst/>
            <a:ahLst/>
            <a:cxnLst/>
            <a:rect r="r" b="b" t="t" l="l"/>
            <a:pathLst>
              <a:path h="7825398" w="8074357">
                <a:moveTo>
                  <a:pt x="0" y="0"/>
                </a:moveTo>
                <a:lnTo>
                  <a:pt x="8074357" y="0"/>
                </a:lnTo>
                <a:lnTo>
                  <a:pt x="8074357" y="7825397"/>
                </a:lnTo>
                <a:lnTo>
                  <a:pt x="0" y="7825397"/>
                </a:lnTo>
                <a:lnTo>
                  <a:pt x="0" y="0"/>
                </a:lnTo>
                <a:close/>
              </a:path>
            </a:pathLst>
          </a:custGeom>
          <a:blipFill>
            <a:blip r:embed="rId2"/>
            <a:stretch>
              <a:fillRect l="0" t="0" r="0" b="0"/>
            </a:stretch>
          </a:blipFill>
        </p:spPr>
      </p:sp>
      <p:sp>
        <p:nvSpPr>
          <p:cNvPr name="Freeform 7" id="7"/>
          <p:cNvSpPr/>
          <p:nvPr/>
        </p:nvSpPr>
        <p:spPr>
          <a:xfrm flipH="false" flipV="false" rot="0">
            <a:off x="8083741" y="1302939"/>
            <a:ext cx="1819264" cy="1763170"/>
          </a:xfrm>
          <a:custGeom>
            <a:avLst/>
            <a:gdLst/>
            <a:ahLst/>
            <a:cxnLst/>
            <a:rect r="r" b="b" t="t" l="l"/>
            <a:pathLst>
              <a:path h="1763170" w="1819264">
                <a:moveTo>
                  <a:pt x="0" y="0"/>
                </a:moveTo>
                <a:lnTo>
                  <a:pt x="1819264" y="0"/>
                </a:lnTo>
                <a:lnTo>
                  <a:pt x="1819264" y="1763169"/>
                </a:lnTo>
                <a:lnTo>
                  <a:pt x="0" y="1763169"/>
                </a:lnTo>
                <a:lnTo>
                  <a:pt x="0" y="0"/>
                </a:lnTo>
                <a:close/>
              </a:path>
            </a:pathLst>
          </a:custGeom>
          <a:blipFill>
            <a:blip r:embed="rId2"/>
            <a:stretch>
              <a:fillRect l="0" t="0" r="0" b="0"/>
            </a:stretch>
          </a:blipFill>
        </p:spPr>
      </p:sp>
      <p:grpSp>
        <p:nvGrpSpPr>
          <p:cNvPr name="Group 8" id="8"/>
          <p:cNvGrpSpPr>
            <a:grpSpLocks noChangeAspect="true"/>
          </p:cNvGrpSpPr>
          <p:nvPr/>
        </p:nvGrpSpPr>
        <p:grpSpPr>
          <a:xfrm rot="0">
            <a:off x="10863679" y="1910285"/>
            <a:ext cx="10134266" cy="10134266"/>
            <a:chOff x="0" y="0"/>
            <a:chExt cx="13716000" cy="13716000"/>
          </a:xfrm>
        </p:grpSpPr>
        <p:sp>
          <p:nvSpPr>
            <p:cNvPr name="Freeform 9" id="9"/>
            <p:cNvSpPr/>
            <p:nvPr/>
          </p:nvSpPr>
          <p:spPr>
            <a:xfrm flipH="false" flipV="false" rot="0">
              <a:off x="0" y="0"/>
              <a:ext cx="13716000" cy="13716000"/>
            </a:xfrm>
            <a:custGeom>
              <a:avLst/>
              <a:gdLst/>
              <a:ahLst/>
              <a:cxnLst/>
              <a:rect r="r" b="b" t="t" l="l"/>
              <a:pathLst>
                <a:path h="13716000" w="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3"/>
              <a:stretch>
                <a:fillRect l="-56382" t="0" r="-56382" b="0"/>
              </a:stretch>
            </a:blipFill>
          </p:spPr>
        </p:sp>
      </p:grpSp>
      <p:sp>
        <p:nvSpPr>
          <p:cNvPr name="Freeform 10" id="10"/>
          <p:cNvSpPr/>
          <p:nvPr/>
        </p:nvSpPr>
        <p:spPr>
          <a:xfrm flipH="false" flipV="false" rot="2361693">
            <a:off x="-5492539" y="-3277183"/>
            <a:ext cx="6936137" cy="7330132"/>
          </a:xfrm>
          <a:custGeom>
            <a:avLst/>
            <a:gdLst/>
            <a:ahLst/>
            <a:cxnLst/>
            <a:rect r="r" b="b" t="t" l="l"/>
            <a:pathLst>
              <a:path h="7330132" w="6936137">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361693">
            <a:off x="8283390" y="9534167"/>
            <a:ext cx="6936137" cy="7330132"/>
          </a:xfrm>
          <a:custGeom>
            <a:avLst/>
            <a:gdLst/>
            <a:ahLst/>
            <a:cxnLst/>
            <a:rect r="r" b="b" t="t" l="l"/>
            <a:pathLst>
              <a:path h="7330132" w="6936137">
                <a:moveTo>
                  <a:pt x="0" y="0"/>
                </a:moveTo>
                <a:lnTo>
                  <a:pt x="6936137" y="0"/>
                </a:lnTo>
                <a:lnTo>
                  <a:pt x="6936137" y="7330131"/>
                </a:lnTo>
                <a:lnTo>
                  <a:pt x="0" y="7330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TextBox 2" id="2"/>
          <p:cNvSpPr txBox="true"/>
          <p:nvPr/>
        </p:nvSpPr>
        <p:spPr>
          <a:xfrm rot="0">
            <a:off x="6611142" y="1561392"/>
            <a:ext cx="5065717" cy="1267275"/>
          </a:xfrm>
          <a:prstGeom prst="rect">
            <a:avLst/>
          </a:prstGeom>
        </p:spPr>
        <p:txBody>
          <a:bodyPr anchor="t" rtlCol="false" tIns="0" lIns="0" bIns="0" rIns="0">
            <a:spAutoFit/>
          </a:bodyPr>
          <a:lstStyle/>
          <a:p>
            <a:pPr algn="ctr">
              <a:lnSpc>
                <a:spcPts val="10475"/>
              </a:lnSpc>
              <a:spcBef>
                <a:spcPct val="0"/>
              </a:spcBef>
            </a:pPr>
            <a:r>
              <a:rPr lang="en-US" sz="7482" spc="-411">
                <a:solidFill>
                  <a:srgbClr val="FFFFFF"/>
                </a:solidFill>
                <a:latin typeface="Garet"/>
              </a:rPr>
              <a:t>MEET</a:t>
            </a:r>
          </a:p>
        </p:txBody>
      </p:sp>
      <p:sp>
        <p:nvSpPr>
          <p:cNvPr name="TextBox 3" id="3"/>
          <p:cNvSpPr txBox="true"/>
          <p:nvPr/>
        </p:nvSpPr>
        <p:spPr>
          <a:xfrm rot="0">
            <a:off x="3002478" y="2870391"/>
            <a:ext cx="12283044" cy="923273"/>
          </a:xfrm>
          <a:prstGeom prst="rect">
            <a:avLst/>
          </a:prstGeom>
        </p:spPr>
        <p:txBody>
          <a:bodyPr anchor="t" rtlCol="false" tIns="0" lIns="0" bIns="0" rIns="0">
            <a:spAutoFit/>
          </a:bodyPr>
          <a:lstStyle/>
          <a:p>
            <a:pPr algn="ctr">
              <a:lnSpc>
                <a:spcPts val="6808"/>
              </a:lnSpc>
            </a:pPr>
            <a:r>
              <a:rPr lang="en-US" sz="7482" spc="-411">
                <a:solidFill>
                  <a:srgbClr val="FF6B73"/>
                </a:solidFill>
                <a:latin typeface="Garet Bold"/>
              </a:rPr>
              <a:t>OUR TEAM</a:t>
            </a:r>
          </a:p>
        </p:txBody>
      </p:sp>
      <p:sp>
        <p:nvSpPr>
          <p:cNvPr name="Freeform 4" id="4"/>
          <p:cNvSpPr/>
          <p:nvPr/>
        </p:nvSpPr>
        <p:spPr>
          <a:xfrm flipH="false" flipV="false" rot="-8911183">
            <a:off x="-4718033" y="6897156"/>
            <a:ext cx="6883068" cy="7968819"/>
          </a:xfrm>
          <a:custGeom>
            <a:avLst/>
            <a:gdLst/>
            <a:ahLst/>
            <a:cxnLst/>
            <a:rect r="r" b="b" t="t" l="l"/>
            <a:pathLst>
              <a:path h="7968819" w="6883068">
                <a:moveTo>
                  <a:pt x="0" y="0"/>
                </a:moveTo>
                <a:lnTo>
                  <a:pt x="6883068" y="0"/>
                </a:lnTo>
                <a:lnTo>
                  <a:pt x="6883068" y="7968820"/>
                </a:lnTo>
                <a:lnTo>
                  <a:pt x="0" y="7968820"/>
                </a:lnTo>
                <a:lnTo>
                  <a:pt x="0" y="0"/>
                </a:lnTo>
                <a:close/>
              </a:path>
            </a:pathLst>
          </a:custGeom>
          <a:blipFill>
            <a:blip r:embed="rId2"/>
            <a:stretch>
              <a:fillRect l="0" t="0" r="0" b="0"/>
            </a:stretch>
          </a:blipFill>
        </p:spPr>
      </p:sp>
      <p:sp>
        <p:nvSpPr>
          <p:cNvPr name="Freeform 5" id="5"/>
          <p:cNvSpPr/>
          <p:nvPr/>
        </p:nvSpPr>
        <p:spPr>
          <a:xfrm flipH="false" flipV="false" rot="0">
            <a:off x="577416" y="7028117"/>
            <a:ext cx="1480324" cy="1434680"/>
          </a:xfrm>
          <a:custGeom>
            <a:avLst/>
            <a:gdLst/>
            <a:ahLst/>
            <a:cxnLst/>
            <a:rect r="r" b="b" t="t" l="l"/>
            <a:pathLst>
              <a:path h="1434680" w="1480324">
                <a:moveTo>
                  <a:pt x="0" y="0"/>
                </a:moveTo>
                <a:lnTo>
                  <a:pt x="1480323" y="0"/>
                </a:lnTo>
                <a:lnTo>
                  <a:pt x="1480323" y="1434680"/>
                </a:lnTo>
                <a:lnTo>
                  <a:pt x="0" y="1434680"/>
                </a:lnTo>
                <a:lnTo>
                  <a:pt x="0" y="0"/>
                </a:lnTo>
                <a:close/>
              </a:path>
            </a:pathLst>
          </a:custGeom>
          <a:blipFill>
            <a:blip r:embed="rId3"/>
            <a:stretch>
              <a:fillRect l="0" t="0" r="0" b="0"/>
            </a:stretch>
          </a:blipFill>
        </p:spPr>
      </p:sp>
      <p:sp>
        <p:nvSpPr>
          <p:cNvPr name="Freeform 6" id="6"/>
          <p:cNvSpPr/>
          <p:nvPr/>
        </p:nvSpPr>
        <p:spPr>
          <a:xfrm flipH="false" flipV="false" rot="0">
            <a:off x="14392611" y="-1380177"/>
            <a:ext cx="4971027" cy="4817753"/>
          </a:xfrm>
          <a:custGeom>
            <a:avLst/>
            <a:gdLst/>
            <a:ahLst/>
            <a:cxnLst/>
            <a:rect r="r" b="b" t="t" l="l"/>
            <a:pathLst>
              <a:path h="4817753" w="4971027">
                <a:moveTo>
                  <a:pt x="0" y="0"/>
                </a:moveTo>
                <a:lnTo>
                  <a:pt x="4971026" y="0"/>
                </a:lnTo>
                <a:lnTo>
                  <a:pt x="4971026" y="4817754"/>
                </a:lnTo>
                <a:lnTo>
                  <a:pt x="0" y="4817754"/>
                </a:lnTo>
                <a:lnTo>
                  <a:pt x="0" y="0"/>
                </a:lnTo>
                <a:close/>
              </a:path>
            </a:pathLst>
          </a:custGeom>
          <a:blipFill>
            <a:blip r:embed="rId3"/>
            <a:stretch>
              <a:fillRect l="0" t="0" r="0" b="0"/>
            </a:stretch>
          </a:blipFill>
        </p:spPr>
      </p:sp>
      <p:sp>
        <p:nvSpPr>
          <p:cNvPr name="Freeform 7" id="7"/>
          <p:cNvSpPr/>
          <p:nvPr/>
        </p:nvSpPr>
        <p:spPr>
          <a:xfrm flipH="false" flipV="false" rot="0">
            <a:off x="15538718" y="2497470"/>
            <a:ext cx="1940031" cy="1880214"/>
          </a:xfrm>
          <a:custGeom>
            <a:avLst/>
            <a:gdLst/>
            <a:ahLst/>
            <a:cxnLst/>
            <a:rect r="r" b="b" t="t" l="l"/>
            <a:pathLst>
              <a:path h="1880214" w="1940031">
                <a:moveTo>
                  <a:pt x="0" y="0"/>
                </a:moveTo>
                <a:lnTo>
                  <a:pt x="1940031" y="0"/>
                </a:lnTo>
                <a:lnTo>
                  <a:pt x="1940031" y="1880213"/>
                </a:lnTo>
                <a:lnTo>
                  <a:pt x="0" y="1880213"/>
                </a:lnTo>
                <a:lnTo>
                  <a:pt x="0" y="0"/>
                </a:lnTo>
                <a:close/>
              </a:path>
            </a:pathLst>
          </a:custGeom>
          <a:blipFill>
            <a:blip r:embed="rId3"/>
            <a:stretch>
              <a:fillRect l="0" t="0" r="0" b="0"/>
            </a:stretch>
          </a:blipFill>
        </p:spPr>
      </p:sp>
      <p:sp>
        <p:nvSpPr>
          <p:cNvPr name="Freeform 8" id="8"/>
          <p:cNvSpPr/>
          <p:nvPr/>
        </p:nvSpPr>
        <p:spPr>
          <a:xfrm flipH="false" flipV="false" rot="2361693">
            <a:off x="-3279407" y="-3221795"/>
            <a:ext cx="6936137" cy="7330132"/>
          </a:xfrm>
          <a:custGeom>
            <a:avLst/>
            <a:gdLst/>
            <a:ahLst/>
            <a:cxnLst/>
            <a:rect r="r" b="b" t="t" l="l"/>
            <a:pathLst>
              <a:path h="7330132" w="6936137">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2361693">
            <a:off x="15616350" y="8058830"/>
            <a:ext cx="6936137" cy="7330132"/>
          </a:xfrm>
          <a:custGeom>
            <a:avLst/>
            <a:gdLst/>
            <a:ahLst/>
            <a:cxnLst/>
            <a:rect r="r" b="b" t="t" l="l"/>
            <a:pathLst>
              <a:path h="7330132" w="6936137">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02478" y="8230959"/>
            <a:ext cx="12861850" cy="954786"/>
          </a:xfrm>
          <a:prstGeom prst="rect">
            <a:avLst/>
          </a:prstGeom>
        </p:spPr>
        <p:txBody>
          <a:bodyPr anchor="t" rtlCol="false" tIns="0" lIns="0" bIns="0" rIns="0">
            <a:spAutoFit/>
          </a:bodyPr>
          <a:lstStyle/>
          <a:p>
            <a:pPr algn="ctr">
              <a:lnSpc>
                <a:spcPts val="3912"/>
              </a:lnSpc>
            </a:pPr>
            <a:r>
              <a:rPr lang="en-US" sz="2400" spc="43">
                <a:solidFill>
                  <a:srgbClr val="D4D4D4"/>
                </a:solidFill>
                <a:latin typeface="Garet Bold"/>
              </a:rPr>
              <a:t>3RD Year Computer Engineering Students from Karunya Institute of Technologies and Sciences</a:t>
            </a:r>
          </a:p>
        </p:txBody>
      </p:sp>
      <p:sp>
        <p:nvSpPr>
          <p:cNvPr name="TextBox 11" id="11"/>
          <p:cNvSpPr txBox="true"/>
          <p:nvPr/>
        </p:nvSpPr>
        <p:spPr>
          <a:xfrm rot="0">
            <a:off x="4981688" y="7222983"/>
            <a:ext cx="3258908" cy="431800"/>
          </a:xfrm>
          <a:prstGeom prst="rect">
            <a:avLst/>
          </a:prstGeom>
        </p:spPr>
        <p:txBody>
          <a:bodyPr anchor="t" rtlCol="false" tIns="0" lIns="0" bIns="0" rIns="0">
            <a:spAutoFit/>
          </a:bodyPr>
          <a:lstStyle/>
          <a:p>
            <a:pPr algn="ctr">
              <a:lnSpc>
                <a:spcPts val="3500"/>
              </a:lnSpc>
              <a:spcBef>
                <a:spcPct val="0"/>
              </a:spcBef>
            </a:pPr>
            <a:r>
              <a:rPr lang="en-US" sz="2500" spc="230">
                <a:solidFill>
                  <a:srgbClr val="FFFFFF"/>
                </a:solidFill>
                <a:latin typeface="Garet Bold"/>
              </a:rPr>
              <a:t>SRI KAVI SELVAN                                  </a:t>
            </a:r>
          </a:p>
        </p:txBody>
      </p:sp>
      <p:sp>
        <p:nvSpPr>
          <p:cNvPr name="TextBox 12" id="12"/>
          <p:cNvSpPr txBox="true"/>
          <p:nvPr/>
        </p:nvSpPr>
        <p:spPr>
          <a:xfrm rot="0">
            <a:off x="10871847" y="7222983"/>
            <a:ext cx="1610023" cy="448461"/>
          </a:xfrm>
          <a:prstGeom prst="rect">
            <a:avLst/>
          </a:prstGeom>
        </p:spPr>
        <p:txBody>
          <a:bodyPr anchor="t" rtlCol="false" tIns="0" lIns="0" bIns="0" rIns="0">
            <a:spAutoFit/>
          </a:bodyPr>
          <a:lstStyle/>
          <a:p>
            <a:pPr algn="ctr">
              <a:lnSpc>
                <a:spcPts val="3631"/>
              </a:lnSpc>
              <a:spcBef>
                <a:spcPct val="0"/>
              </a:spcBef>
            </a:pPr>
            <a:r>
              <a:rPr lang="en-US" sz="2594" spc="238">
                <a:solidFill>
                  <a:srgbClr val="FFFFFF"/>
                </a:solidFill>
                <a:latin typeface="Garet Bold"/>
              </a:rPr>
              <a:t>AJURAM</a:t>
            </a:r>
          </a:p>
        </p:txBody>
      </p:sp>
      <p:grpSp>
        <p:nvGrpSpPr>
          <p:cNvPr name="Group 13" id="13"/>
          <p:cNvGrpSpPr>
            <a:grpSpLocks noChangeAspect="true"/>
          </p:cNvGrpSpPr>
          <p:nvPr/>
        </p:nvGrpSpPr>
        <p:grpSpPr>
          <a:xfrm rot="0">
            <a:off x="5302424" y="4273524"/>
            <a:ext cx="2617434" cy="261742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8384" r="0" b="-18384"/>
              </a:stretch>
            </a:blipFill>
          </p:spPr>
        </p:sp>
      </p:grpSp>
      <p:grpSp>
        <p:nvGrpSpPr>
          <p:cNvPr name="Group 15" id="15"/>
          <p:cNvGrpSpPr>
            <a:grpSpLocks noChangeAspect="true"/>
          </p:cNvGrpSpPr>
          <p:nvPr/>
        </p:nvGrpSpPr>
        <p:grpSpPr>
          <a:xfrm rot="0">
            <a:off x="10368141" y="4273524"/>
            <a:ext cx="2617434" cy="2617424"/>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210" t="0" r="-321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6726223">
            <a:off x="-745982" y="2772936"/>
            <a:ext cx="4508242" cy="5219383"/>
          </a:xfrm>
          <a:custGeom>
            <a:avLst/>
            <a:gdLst/>
            <a:ahLst/>
            <a:cxnLst/>
            <a:rect r="r" b="b" t="t" l="l"/>
            <a:pathLst>
              <a:path h="5219383" w="4508242">
                <a:moveTo>
                  <a:pt x="0" y="0"/>
                </a:moveTo>
                <a:lnTo>
                  <a:pt x="4508242" y="0"/>
                </a:lnTo>
                <a:lnTo>
                  <a:pt x="4508242" y="5219382"/>
                </a:lnTo>
                <a:lnTo>
                  <a:pt x="0" y="5219382"/>
                </a:lnTo>
                <a:lnTo>
                  <a:pt x="0" y="0"/>
                </a:lnTo>
                <a:close/>
              </a:path>
            </a:pathLst>
          </a:custGeom>
          <a:blipFill>
            <a:blip r:embed="rId2"/>
            <a:stretch>
              <a:fillRect l="0" t="0" r="0" b="0"/>
            </a:stretch>
          </a:blipFill>
        </p:spPr>
      </p:sp>
      <p:sp>
        <p:nvSpPr>
          <p:cNvPr name="Freeform 3" id="3"/>
          <p:cNvSpPr/>
          <p:nvPr/>
        </p:nvSpPr>
        <p:spPr>
          <a:xfrm flipH="false" flipV="false" rot="-8911183">
            <a:off x="12728576" y="6725654"/>
            <a:ext cx="6883068" cy="7968819"/>
          </a:xfrm>
          <a:custGeom>
            <a:avLst/>
            <a:gdLst/>
            <a:ahLst/>
            <a:cxnLst/>
            <a:rect r="r" b="b" t="t" l="l"/>
            <a:pathLst>
              <a:path h="7968819" w="6883068">
                <a:moveTo>
                  <a:pt x="0" y="0"/>
                </a:moveTo>
                <a:lnTo>
                  <a:pt x="6883068" y="0"/>
                </a:lnTo>
                <a:lnTo>
                  <a:pt x="6883068" y="7968819"/>
                </a:lnTo>
                <a:lnTo>
                  <a:pt x="0" y="7968819"/>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1028700" y="609482"/>
            <a:ext cx="6731922" cy="6731922"/>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3"/>
              <a:stretch>
                <a:fillRect l="-24906" t="0" r="-24906" b="0"/>
              </a:stretch>
            </a:blipFill>
          </p:spPr>
        </p:sp>
      </p:grpSp>
      <p:sp>
        <p:nvSpPr>
          <p:cNvPr name="TextBox 6" id="6"/>
          <p:cNvSpPr txBox="true"/>
          <p:nvPr/>
        </p:nvSpPr>
        <p:spPr>
          <a:xfrm rot="0">
            <a:off x="8504951" y="4968318"/>
            <a:ext cx="7122086" cy="3653154"/>
          </a:xfrm>
          <a:prstGeom prst="rect">
            <a:avLst/>
          </a:prstGeom>
        </p:spPr>
        <p:txBody>
          <a:bodyPr anchor="t" rtlCol="false" tIns="0" lIns="0" bIns="0" rIns="0">
            <a:spAutoFit/>
          </a:bodyPr>
          <a:lstStyle/>
          <a:p>
            <a:pPr>
              <a:lnSpc>
                <a:spcPts val="3260"/>
              </a:lnSpc>
            </a:pPr>
            <a:r>
              <a:rPr lang="en-US" sz="2000" spc="36">
                <a:solidFill>
                  <a:srgbClr val="D4D4D4"/>
                </a:solidFill>
                <a:latin typeface="Garet Bold"/>
              </a:rPr>
              <a:t>Our Problem statement address the need for a precise and user-friendly hand gesture recognition system that can accurately identify and interpret specific gestures performed by customers as they interact with products on store shelves. This system must be seamlessly integrated with the customer's digital shopping cart to offer a hassle-free and effortless way for them to manage their selected items</a:t>
            </a:r>
          </a:p>
        </p:txBody>
      </p:sp>
      <p:sp>
        <p:nvSpPr>
          <p:cNvPr name="Freeform 7" id="7"/>
          <p:cNvSpPr/>
          <p:nvPr/>
        </p:nvSpPr>
        <p:spPr>
          <a:xfrm flipH="false" flipV="false" rot="0">
            <a:off x="16156810" y="6148051"/>
            <a:ext cx="1480324" cy="1434680"/>
          </a:xfrm>
          <a:custGeom>
            <a:avLst/>
            <a:gdLst/>
            <a:ahLst/>
            <a:cxnLst/>
            <a:rect r="r" b="b" t="t" l="l"/>
            <a:pathLst>
              <a:path h="1434680" w="1480324">
                <a:moveTo>
                  <a:pt x="0" y="0"/>
                </a:moveTo>
                <a:lnTo>
                  <a:pt x="1480323" y="0"/>
                </a:lnTo>
                <a:lnTo>
                  <a:pt x="1480323" y="1434681"/>
                </a:lnTo>
                <a:lnTo>
                  <a:pt x="0" y="1434681"/>
                </a:lnTo>
                <a:lnTo>
                  <a:pt x="0" y="0"/>
                </a:lnTo>
                <a:close/>
              </a:path>
            </a:pathLst>
          </a:custGeom>
          <a:blipFill>
            <a:blip r:embed="rId4"/>
            <a:stretch>
              <a:fillRect l="0" t="0" r="0" b="0"/>
            </a:stretch>
          </a:blipFill>
        </p:spPr>
      </p:sp>
      <p:sp>
        <p:nvSpPr>
          <p:cNvPr name="Freeform 8" id="8"/>
          <p:cNvSpPr/>
          <p:nvPr/>
        </p:nvSpPr>
        <p:spPr>
          <a:xfrm flipH="false" flipV="false" rot="0">
            <a:off x="-451624" y="6148051"/>
            <a:ext cx="1480324" cy="1434680"/>
          </a:xfrm>
          <a:custGeom>
            <a:avLst/>
            <a:gdLst/>
            <a:ahLst/>
            <a:cxnLst/>
            <a:rect r="r" b="b" t="t" l="l"/>
            <a:pathLst>
              <a:path h="1434680" w="1480324">
                <a:moveTo>
                  <a:pt x="0" y="0"/>
                </a:moveTo>
                <a:lnTo>
                  <a:pt x="1480324" y="0"/>
                </a:lnTo>
                <a:lnTo>
                  <a:pt x="1480324" y="1434681"/>
                </a:lnTo>
                <a:lnTo>
                  <a:pt x="0" y="1434681"/>
                </a:lnTo>
                <a:lnTo>
                  <a:pt x="0" y="0"/>
                </a:lnTo>
                <a:close/>
              </a:path>
            </a:pathLst>
          </a:custGeom>
          <a:blipFill>
            <a:blip r:embed="rId4"/>
            <a:stretch>
              <a:fillRect l="0" t="0" r="0" b="0"/>
            </a:stretch>
          </a:blipFill>
        </p:spPr>
      </p:sp>
      <p:sp>
        <p:nvSpPr>
          <p:cNvPr name="Freeform 9" id="9"/>
          <p:cNvSpPr/>
          <p:nvPr/>
        </p:nvSpPr>
        <p:spPr>
          <a:xfrm flipH="false" flipV="false" rot="-3090013">
            <a:off x="6129638" y="-1691752"/>
            <a:ext cx="3713910" cy="3924872"/>
          </a:xfrm>
          <a:custGeom>
            <a:avLst/>
            <a:gdLst/>
            <a:ahLst/>
            <a:cxnLst/>
            <a:rect r="r" b="b" t="t" l="l"/>
            <a:pathLst>
              <a:path h="3924872" w="3713910">
                <a:moveTo>
                  <a:pt x="0" y="0"/>
                </a:moveTo>
                <a:lnTo>
                  <a:pt x="3713910" y="0"/>
                </a:lnTo>
                <a:lnTo>
                  <a:pt x="3713910" y="3924872"/>
                </a:lnTo>
                <a:lnTo>
                  <a:pt x="0" y="3924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090013">
            <a:off x="10464771" y="9165541"/>
            <a:ext cx="3713910" cy="3924872"/>
          </a:xfrm>
          <a:custGeom>
            <a:avLst/>
            <a:gdLst/>
            <a:ahLst/>
            <a:cxnLst/>
            <a:rect r="r" b="b" t="t" l="l"/>
            <a:pathLst>
              <a:path h="3924872" w="3713910">
                <a:moveTo>
                  <a:pt x="0" y="0"/>
                </a:moveTo>
                <a:lnTo>
                  <a:pt x="3713910" y="0"/>
                </a:lnTo>
                <a:lnTo>
                  <a:pt x="3713910" y="3924872"/>
                </a:lnTo>
                <a:lnTo>
                  <a:pt x="0" y="3924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294794" y="6646962"/>
            <a:ext cx="2881004" cy="1388884"/>
          </a:xfrm>
          <a:custGeom>
            <a:avLst/>
            <a:gdLst/>
            <a:ahLst/>
            <a:cxnLst/>
            <a:rect r="r" b="b" t="t" l="l"/>
            <a:pathLst>
              <a:path h="1388884" w="2881004">
                <a:moveTo>
                  <a:pt x="0" y="0"/>
                </a:moveTo>
                <a:lnTo>
                  <a:pt x="2881004" y="0"/>
                </a:lnTo>
                <a:lnTo>
                  <a:pt x="2881004" y="1388884"/>
                </a:lnTo>
                <a:lnTo>
                  <a:pt x="0" y="1388884"/>
                </a:lnTo>
                <a:lnTo>
                  <a:pt x="0" y="0"/>
                </a:lnTo>
                <a:close/>
              </a:path>
            </a:pathLst>
          </a:custGeom>
          <a:blipFill>
            <a:blip r:embed="rId7"/>
            <a:stretch>
              <a:fillRect l="0" t="0" r="0" b="0"/>
            </a:stretch>
          </a:blipFill>
        </p:spPr>
      </p:sp>
      <p:sp>
        <p:nvSpPr>
          <p:cNvPr name="TextBox 12" id="12"/>
          <p:cNvSpPr txBox="true"/>
          <p:nvPr/>
        </p:nvSpPr>
        <p:spPr>
          <a:xfrm rot="0">
            <a:off x="8396549" y="2812246"/>
            <a:ext cx="7338891"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PROBLEM</a:t>
            </a:r>
          </a:p>
        </p:txBody>
      </p:sp>
      <p:sp>
        <p:nvSpPr>
          <p:cNvPr name="TextBox 13" id="13"/>
          <p:cNvSpPr txBox="true"/>
          <p:nvPr/>
        </p:nvSpPr>
        <p:spPr>
          <a:xfrm rot="0">
            <a:off x="8396549" y="4121245"/>
            <a:ext cx="7338891" cy="923273"/>
          </a:xfrm>
          <a:prstGeom prst="rect">
            <a:avLst/>
          </a:prstGeom>
        </p:spPr>
        <p:txBody>
          <a:bodyPr anchor="t" rtlCol="false" tIns="0" lIns="0" bIns="0" rIns="0">
            <a:spAutoFit/>
          </a:bodyPr>
          <a:lstStyle/>
          <a:p>
            <a:pPr>
              <a:lnSpc>
                <a:spcPts val="6808"/>
              </a:lnSpc>
            </a:pPr>
            <a:r>
              <a:rPr lang="en-US" sz="7482" spc="-411">
                <a:solidFill>
                  <a:srgbClr val="FF6B73"/>
                </a:solidFill>
                <a:latin typeface="Garet Bold"/>
              </a:rPr>
              <a:t>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10421286" y="-3869238"/>
            <a:ext cx="5661686" cy="5983287"/>
          </a:xfrm>
          <a:custGeom>
            <a:avLst/>
            <a:gdLst/>
            <a:ahLst/>
            <a:cxnLst/>
            <a:rect r="r" b="b" t="t" l="l"/>
            <a:pathLst>
              <a:path h="5983287" w="5661686">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19830">
            <a:off x="12994316" y="-1777923"/>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4183856" y="5791264"/>
            <a:ext cx="5661686" cy="5983287"/>
          </a:xfrm>
          <a:custGeom>
            <a:avLst/>
            <a:gdLst/>
            <a:ahLst/>
            <a:cxnLst/>
            <a:rect r="r" b="b" t="t" l="l"/>
            <a:pathLst>
              <a:path h="5983287" w="5661686">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719830">
            <a:off x="-4559178" y="6746478"/>
            <a:ext cx="7108317" cy="8229600"/>
          </a:xfrm>
          <a:custGeom>
            <a:avLst/>
            <a:gdLst/>
            <a:ahLst/>
            <a:cxnLst/>
            <a:rect r="r" b="b" t="t" l="l"/>
            <a:pathLst>
              <a:path h="8229600" w="7108317">
                <a:moveTo>
                  <a:pt x="0" y="0"/>
                </a:moveTo>
                <a:lnTo>
                  <a:pt x="7108317" y="0"/>
                </a:lnTo>
                <a:lnTo>
                  <a:pt x="7108317"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2063506" y="1256095"/>
            <a:ext cx="2385321" cy="2311774"/>
          </a:xfrm>
          <a:custGeom>
            <a:avLst/>
            <a:gdLst/>
            <a:ahLst/>
            <a:cxnLst/>
            <a:rect r="r" b="b" t="t" l="l"/>
            <a:pathLst>
              <a:path h="2311774" w="2385321">
                <a:moveTo>
                  <a:pt x="0" y="0"/>
                </a:moveTo>
                <a:lnTo>
                  <a:pt x="2385321" y="0"/>
                </a:lnTo>
                <a:lnTo>
                  <a:pt x="2385321" y="2311774"/>
                </a:lnTo>
                <a:lnTo>
                  <a:pt x="0" y="2311774"/>
                </a:lnTo>
                <a:lnTo>
                  <a:pt x="0" y="0"/>
                </a:lnTo>
                <a:close/>
              </a:path>
            </a:pathLst>
          </a:custGeom>
          <a:blipFill>
            <a:blip r:embed="rId5"/>
            <a:stretch>
              <a:fillRect l="0" t="0" r="0" b="0"/>
            </a:stretch>
          </a:blipFill>
        </p:spPr>
      </p:sp>
      <p:sp>
        <p:nvSpPr>
          <p:cNvPr name="Freeform 7" id="7"/>
          <p:cNvSpPr/>
          <p:nvPr/>
        </p:nvSpPr>
        <p:spPr>
          <a:xfrm flipH="false" flipV="false" rot="0">
            <a:off x="13785698" y="807980"/>
            <a:ext cx="1347621" cy="1306069"/>
          </a:xfrm>
          <a:custGeom>
            <a:avLst/>
            <a:gdLst/>
            <a:ahLst/>
            <a:cxnLst/>
            <a:rect r="r" b="b" t="t" l="l"/>
            <a:pathLst>
              <a:path h="1306069" w="1347621">
                <a:moveTo>
                  <a:pt x="0" y="0"/>
                </a:moveTo>
                <a:lnTo>
                  <a:pt x="1347620" y="0"/>
                </a:lnTo>
                <a:lnTo>
                  <a:pt x="1347620" y="1306069"/>
                </a:lnTo>
                <a:lnTo>
                  <a:pt x="0" y="1306069"/>
                </a:lnTo>
                <a:lnTo>
                  <a:pt x="0" y="0"/>
                </a:lnTo>
                <a:close/>
              </a:path>
            </a:pathLst>
          </a:custGeom>
          <a:blipFill>
            <a:blip r:embed="rId5"/>
            <a:stretch>
              <a:fillRect l="0" t="0" r="0" b="0"/>
            </a:stretch>
          </a:blipFill>
        </p:spPr>
      </p:sp>
      <p:sp>
        <p:nvSpPr>
          <p:cNvPr name="Freeform 8" id="8"/>
          <p:cNvSpPr/>
          <p:nvPr/>
        </p:nvSpPr>
        <p:spPr>
          <a:xfrm flipH="false" flipV="false" rot="0">
            <a:off x="6734220" y="9133030"/>
            <a:ext cx="2381365" cy="2307939"/>
          </a:xfrm>
          <a:custGeom>
            <a:avLst/>
            <a:gdLst/>
            <a:ahLst/>
            <a:cxnLst/>
            <a:rect r="r" b="b" t="t" l="l"/>
            <a:pathLst>
              <a:path h="2307939" w="2381365">
                <a:moveTo>
                  <a:pt x="0" y="0"/>
                </a:moveTo>
                <a:lnTo>
                  <a:pt x="2381365" y="0"/>
                </a:lnTo>
                <a:lnTo>
                  <a:pt x="2381365" y="2307940"/>
                </a:lnTo>
                <a:lnTo>
                  <a:pt x="0" y="2307940"/>
                </a:lnTo>
                <a:lnTo>
                  <a:pt x="0" y="0"/>
                </a:lnTo>
                <a:close/>
              </a:path>
            </a:pathLst>
          </a:custGeom>
          <a:blipFill>
            <a:blip r:embed="rId5"/>
            <a:stretch>
              <a:fillRect l="0" t="0" r="0" b="0"/>
            </a:stretch>
          </a:blipFill>
        </p:spPr>
      </p:sp>
      <p:sp>
        <p:nvSpPr>
          <p:cNvPr name="TextBox 9" id="9"/>
          <p:cNvSpPr txBox="true"/>
          <p:nvPr/>
        </p:nvSpPr>
        <p:spPr>
          <a:xfrm rot="0">
            <a:off x="1681129" y="3434519"/>
            <a:ext cx="7585138" cy="1267275"/>
          </a:xfrm>
          <a:prstGeom prst="rect">
            <a:avLst/>
          </a:prstGeom>
        </p:spPr>
        <p:txBody>
          <a:bodyPr anchor="t" rtlCol="false" tIns="0" lIns="0" bIns="0" rIns="0">
            <a:spAutoFit/>
          </a:bodyPr>
          <a:lstStyle/>
          <a:p>
            <a:pPr>
              <a:lnSpc>
                <a:spcPts val="10475"/>
              </a:lnSpc>
              <a:spcBef>
                <a:spcPct val="0"/>
              </a:spcBef>
            </a:pPr>
            <a:r>
              <a:rPr lang="en-US" sz="7482" spc="-411">
                <a:solidFill>
                  <a:srgbClr val="FF6B73"/>
                </a:solidFill>
                <a:latin typeface="Garet Bold"/>
              </a:rPr>
              <a:t>INTRODUCTION</a:t>
            </a:r>
          </a:p>
        </p:txBody>
      </p:sp>
      <p:sp>
        <p:nvSpPr>
          <p:cNvPr name="TextBox 10" id="10"/>
          <p:cNvSpPr txBox="true"/>
          <p:nvPr/>
        </p:nvSpPr>
        <p:spPr>
          <a:xfrm rot="0">
            <a:off x="1681129" y="4690560"/>
            <a:ext cx="7307419" cy="3243580"/>
          </a:xfrm>
          <a:prstGeom prst="rect">
            <a:avLst/>
          </a:prstGeom>
        </p:spPr>
        <p:txBody>
          <a:bodyPr anchor="t" rtlCol="false" tIns="0" lIns="0" bIns="0" rIns="0">
            <a:spAutoFit/>
          </a:bodyPr>
          <a:lstStyle/>
          <a:p>
            <a:pPr>
              <a:lnSpc>
                <a:spcPts val="3260"/>
              </a:lnSpc>
            </a:pPr>
            <a:r>
              <a:rPr lang="en-US" sz="2000" spc="36">
                <a:solidFill>
                  <a:srgbClr val="D4D4D4"/>
                </a:solidFill>
                <a:latin typeface="Garet Bold"/>
              </a:rPr>
              <a:t>We are developing a system that uses overhead cameras in retail stores to recognize hand gestures when customers pick up or return products. The ultimate goal is to create a virtual shopping cart, making the shopping experience more effortless and digital. This system allows customers to add and manage their selected items digitally, simplifying the shopping process.</a:t>
            </a:r>
          </a:p>
        </p:txBody>
      </p:sp>
      <p:grpSp>
        <p:nvGrpSpPr>
          <p:cNvPr name="Group 11" id="11"/>
          <p:cNvGrpSpPr>
            <a:grpSpLocks noChangeAspect="true"/>
          </p:cNvGrpSpPr>
          <p:nvPr/>
        </p:nvGrpSpPr>
        <p:grpSpPr>
          <a:xfrm rot="0">
            <a:off x="8597209" y="3442897"/>
            <a:ext cx="9309839" cy="5340011"/>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FF6B73"/>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8017D4"/>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29892" r="0" b="-29892"/>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6726223">
            <a:off x="-745982" y="2772936"/>
            <a:ext cx="4508242" cy="5219383"/>
          </a:xfrm>
          <a:custGeom>
            <a:avLst/>
            <a:gdLst/>
            <a:ahLst/>
            <a:cxnLst/>
            <a:rect r="r" b="b" t="t" l="l"/>
            <a:pathLst>
              <a:path h="5219383" w="4508242">
                <a:moveTo>
                  <a:pt x="0" y="0"/>
                </a:moveTo>
                <a:lnTo>
                  <a:pt x="4508242" y="0"/>
                </a:lnTo>
                <a:lnTo>
                  <a:pt x="4508242" y="5219382"/>
                </a:lnTo>
                <a:lnTo>
                  <a:pt x="0" y="5219382"/>
                </a:lnTo>
                <a:lnTo>
                  <a:pt x="0" y="0"/>
                </a:lnTo>
                <a:close/>
              </a:path>
            </a:pathLst>
          </a:custGeom>
          <a:blipFill>
            <a:blip r:embed="rId2"/>
            <a:stretch>
              <a:fillRect l="0" t="0" r="0" b="0"/>
            </a:stretch>
          </a:blipFill>
        </p:spPr>
      </p:sp>
      <p:sp>
        <p:nvSpPr>
          <p:cNvPr name="Freeform 3" id="3"/>
          <p:cNvSpPr/>
          <p:nvPr/>
        </p:nvSpPr>
        <p:spPr>
          <a:xfrm flipH="false" flipV="false" rot="-8911183">
            <a:off x="12728576" y="6725654"/>
            <a:ext cx="6883068" cy="7968819"/>
          </a:xfrm>
          <a:custGeom>
            <a:avLst/>
            <a:gdLst/>
            <a:ahLst/>
            <a:cxnLst/>
            <a:rect r="r" b="b" t="t" l="l"/>
            <a:pathLst>
              <a:path h="7968819" w="6883068">
                <a:moveTo>
                  <a:pt x="0" y="0"/>
                </a:moveTo>
                <a:lnTo>
                  <a:pt x="6883068" y="0"/>
                </a:lnTo>
                <a:lnTo>
                  <a:pt x="6883068" y="7968819"/>
                </a:lnTo>
                <a:lnTo>
                  <a:pt x="0" y="7968819"/>
                </a:lnTo>
                <a:lnTo>
                  <a:pt x="0" y="0"/>
                </a:lnTo>
                <a:close/>
              </a:path>
            </a:pathLst>
          </a:custGeom>
          <a:blipFill>
            <a:blip r:embed="rId2"/>
            <a:stretch>
              <a:fillRect l="0" t="0" r="0" b="0"/>
            </a:stretch>
          </a:blipFill>
        </p:spPr>
      </p:sp>
      <p:sp>
        <p:nvSpPr>
          <p:cNvPr name="Freeform 4" id="4"/>
          <p:cNvSpPr/>
          <p:nvPr/>
        </p:nvSpPr>
        <p:spPr>
          <a:xfrm flipH="false" flipV="false" rot="0">
            <a:off x="16156810" y="6148051"/>
            <a:ext cx="1480324" cy="1434680"/>
          </a:xfrm>
          <a:custGeom>
            <a:avLst/>
            <a:gdLst/>
            <a:ahLst/>
            <a:cxnLst/>
            <a:rect r="r" b="b" t="t" l="l"/>
            <a:pathLst>
              <a:path h="1434680" w="1480324">
                <a:moveTo>
                  <a:pt x="0" y="0"/>
                </a:moveTo>
                <a:lnTo>
                  <a:pt x="1480323" y="0"/>
                </a:lnTo>
                <a:lnTo>
                  <a:pt x="1480323" y="1434681"/>
                </a:lnTo>
                <a:lnTo>
                  <a:pt x="0" y="1434681"/>
                </a:lnTo>
                <a:lnTo>
                  <a:pt x="0" y="0"/>
                </a:lnTo>
                <a:close/>
              </a:path>
            </a:pathLst>
          </a:custGeom>
          <a:blipFill>
            <a:blip r:embed="rId3"/>
            <a:stretch>
              <a:fillRect l="0" t="0" r="0" b="0"/>
            </a:stretch>
          </a:blipFill>
        </p:spPr>
      </p:sp>
      <p:sp>
        <p:nvSpPr>
          <p:cNvPr name="Freeform 5" id="5"/>
          <p:cNvSpPr/>
          <p:nvPr/>
        </p:nvSpPr>
        <p:spPr>
          <a:xfrm flipH="false" flipV="false" rot="0">
            <a:off x="-451624" y="6148051"/>
            <a:ext cx="1480324" cy="1434680"/>
          </a:xfrm>
          <a:custGeom>
            <a:avLst/>
            <a:gdLst/>
            <a:ahLst/>
            <a:cxnLst/>
            <a:rect r="r" b="b" t="t" l="l"/>
            <a:pathLst>
              <a:path h="1434680" w="1480324">
                <a:moveTo>
                  <a:pt x="0" y="0"/>
                </a:moveTo>
                <a:lnTo>
                  <a:pt x="1480324" y="0"/>
                </a:lnTo>
                <a:lnTo>
                  <a:pt x="1480324" y="1434681"/>
                </a:lnTo>
                <a:lnTo>
                  <a:pt x="0" y="1434681"/>
                </a:lnTo>
                <a:lnTo>
                  <a:pt x="0" y="0"/>
                </a:lnTo>
                <a:close/>
              </a:path>
            </a:pathLst>
          </a:custGeom>
          <a:blipFill>
            <a:blip r:embed="rId3"/>
            <a:stretch>
              <a:fillRect l="0" t="0" r="0" b="0"/>
            </a:stretch>
          </a:blipFill>
        </p:spPr>
      </p:sp>
      <p:sp>
        <p:nvSpPr>
          <p:cNvPr name="Freeform 6" id="6"/>
          <p:cNvSpPr/>
          <p:nvPr/>
        </p:nvSpPr>
        <p:spPr>
          <a:xfrm flipH="false" flipV="false" rot="-3090013">
            <a:off x="10464771" y="9165541"/>
            <a:ext cx="3713910" cy="3924872"/>
          </a:xfrm>
          <a:custGeom>
            <a:avLst/>
            <a:gdLst/>
            <a:ahLst/>
            <a:cxnLst/>
            <a:rect r="r" b="b" t="t" l="l"/>
            <a:pathLst>
              <a:path h="3924872" w="3713910">
                <a:moveTo>
                  <a:pt x="0" y="0"/>
                </a:moveTo>
                <a:lnTo>
                  <a:pt x="3713910" y="0"/>
                </a:lnTo>
                <a:lnTo>
                  <a:pt x="3713910" y="3924872"/>
                </a:lnTo>
                <a:lnTo>
                  <a:pt x="0" y="3924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3903773" y="1028700"/>
            <a:ext cx="3355527" cy="335552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true">
              <a:gsLst>
                <a:gs pos="0">
                  <a:srgbClr val="5170FF">
                    <a:alpha val="100000"/>
                  </a:srgbClr>
                </a:gs>
                <a:gs pos="100000">
                  <a:srgbClr val="FF66C4">
                    <a:alpha val="100000"/>
                  </a:srgbClr>
                </a:gs>
              </a:gsLst>
              <a:lin ang="0"/>
            </a:gradFill>
          </p:spPr>
        </p:sp>
        <p:sp>
          <p:nvSpPr>
            <p:cNvPr name="Freeform 9" id="9"/>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gradFill rotWithShape="true">
              <a:gsLst>
                <a:gs pos="0">
                  <a:srgbClr val="5170FF">
                    <a:alpha val="100000"/>
                  </a:srgbClr>
                </a:gs>
                <a:gs pos="100000">
                  <a:srgbClr val="FF66C4">
                    <a:alpha val="100000"/>
                  </a:srgbClr>
                </a:gs>
              </a:gsLst>
              <a:lin ang="0"/>
            </a:gradFill>
          </p:spPr>
        </p:sp>
      </p:grpSp>
      <p:grpSp>
        <p:nvGrpSpPr>
          <p:cNvPr name="Group 10" id="10"/>
          <p:cNvGrpSpPr>
            <a:grpSpLocks noChangeAspect="true"/>
          </p:cNvGrpSpPr>
          <p:nvPr/>
        </p:nvGrpSpPr>
        <p:grpSpPr>
          <a:xfrm rot="0">
            <a:off x="1028700" y="3704864"/>
            <a:ext cx="3355527" cy="335552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gradFill rotWithShape="true">
              <a:gsLst>
                <a:gs pos="0">
                  <a:srgbClr val="FF5757">
                    <a:alpha val="100000"/>
                  </a:srgbClr>
                </a:gs>
                <a:gs pos="100000">
                  <a:srgbClr val="8C52FF">
                    <a:alpha val="100000"/>
                  </a:srgbClr>
                </a:gs>
              </a:gsLst>
              <a:lin ang="0"/>
            </a:gradFill>
          </p:spPr>
        </p:sp>
        <p:sp>
          <p:nvSpPr>
            <p:cNvPr name="Freeform 12" id="12"/>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6"/>
              <a:stretch>
                <a:fillRect l="223" t="0" r="223" b="0"/>
              </a:stretch>
            </a:blipFill>
          </p:spPr>
        </p:sp>
      </p:grpSp>
      <p:sp>
        <p:nvSpPr>
          <p:cNvPr name="TextBox 13" id="13"/>
          <p:cNvSpPr txBox="true"/>
          <p:nvPr/>
        </p:nvSpPr>
        <p:spPr>
          <a:xfrm rot="0">
            <a:off x="5960482" y="671839"/>
            <a:ext cx="7338891" cy="923273"/>
          </a:xfrm>
          <a:prstGeom prst="rect">
            <a:avLst/>
          </a:prstGeom>
        </p:spPr>
        <p:txBody>
          <a:bodyPr anchor="t" rtlCol="false" tIns="0" lIns="0" bIns="0" rIns="0">
            <a:spAutoFit/>
          </a:bodyPr>
          <a:lstStyle/>
          <a:p>
            <a:pPr>
              <a:lnSpc>
                <a:spcPts val="6808"/>
              </a:lnSpc>
            </a:pPr>
            <a:r>
              <a:rPr lang="en-US" sz="7482" spc="-411">
                <a:solidFill>
                  <a:srgbClr val="FF6B73"/>
                </a:solidFill>
                <a:latin typeface="Garet Bold"/>
              </a:rPr>
              <a:t>ADVANTAGES</a:t>
            </a:r>
          </a:p>
        </p:txBody>
      </p:sp>
      <p:sp>
        <p:nvSpPr>
          <p:cNvPr name="TextBox 14" id="14"/>
          <p:cNvSpPr txBox="true"/>
          <p:nvPr/>
        </p:nvSpPr>
        <p:spPr>
          <a:xfrm rot="0">
            <a:off x="1028700" y="1743221"/>
            <a:ext cx="13003550" cy="1675892"/>
          </a:xfrm>
          <a:prstGeom prst="rect">
            <a:avLst/>
          </a:prstGeom>
        </p:spPr>
        <p:txBody>
          <a:bodyPr anchor="t" rtlCol="false" tIns="0" lIns="0" bIns="0" rIns="0">
            <a:spAutoFit/>
          </a:bodyPr>
          <a:lstStyle/>
          <a:p>
            <a:pPr>
              <a:lnSpc>
                <a:spcPts val="4563"/>
              </a:lnSpc>
            </a:pPr>
            <a:r>
              <a:rPr lang="en-US" sz="2799" spc="50">
                <a:solidFill>
                  <a:srgbClr val="FF6B73"/>
                </a:solidFill>
                <a:latin typeface="Garet Bold"/>
              </a:rPr>
              <a:t>Time Savings:</a:t>
            </a:r>
            <a:r>
              <a:rPr lang="en-US" sz="2799" spc="50">
                <a:solidFill>
                  <a:srgbClr val="D4D4D4"/>
                </a:solidFill>
                <a:latin typeface="Garet Bold"/>
              </a:rPr>
              <a:t> The elimination of checkout lines saves customers valuable time. This is especially appealing to people who want to grab a quick meal or snack during a busy workday.</a:t>
            </a:r>
          </a:p>
        </p:txBody>
      </p:sp>
      <p:sp>
        <p:nvSpPr>
          <p:cNvPr name="TextBox 15" id="15"/>
          <p:cNvSpPr txBox="true"/>
          <p:nvPr/>
        </p:nvSpPr>
        <p:spPr>
          <a:xfrm rot="0">
            <a:off x="4573189" y="4699598"/>
            <a:ext cx="12686111" cy="1675892"/>
          </a:xfrm>
          <a:prstGeom prst="rect">
            <a:avLst/>
          </a:prstGeom>
        </p:spPr>
        <p:txBody>
          <a:bodyPr anchor="t" rtlCol="false" tIns="0" lIns="0" bIns="0" rIns="0">
            <a:spAutoFit/>
          </a:bodyPr>
          <a:lstStyle/>
          <a:p>
            <a:pPr>
              <a:lnSpc>
                <a:spcPts val="4563"/>
              </a:lnSpc>
            </a:pPr>
            <a:r>
              <a:rPr lang="en-US" sz="2799" spc="50">
                <a:solidFill>
                  <a:srgbClr val="FF6B73"/>
                </a:solidFill>
                <a:latin typeface="Garet Bold"/>
              </a:rPr>
              <a:t>Inventory Management:</a:t>
            </a:r>
            <a:r>
              <a:rPr lang="en-US" sz="2799" spc="50">
                <a:solidFill>
                  <a:srgbClr val="D4D4D4"/>
                </a:solidFill>
                <a:latin typeface="Garet Bold"/>
              </a:rPr>
              <a:t> The technology used in this stores enables real-time inventory tracking. This can help ensure that the store is always well-stocked and that items are fresh.</a:t>
            </a:r>
          </a:p>
        </p:txBody>
      </p:sp>
      <p:sp>
        <p:nvSpPr>
          <p:cNvPr name="TextBox 16" id="16"/>
          <p:cNvSpPr txBox="true"/>
          <p:nvPr/>
        </p:nvSpPr>
        <p:spPr>
          <a:xfrm rot="0">
            <a:off x="771746" y="7754182"/>
            <a:ext cx="13132027" cy="1675892"/>
          </a:xfrm>
          <a:prstGeom prst="rect">
            <a:avLst/>
          </a:prstGeom>
        </p:spPr>
        <p:txBody>
          <a:bodyPr anchor="t" rtlCol="false" tIns="0" lIns="0" bIns="0" rIns="0">
            <a:spAutoFit/>
          </a:bodyPr>
          <a:lstStyle/>
          <a:p>
            <a:pPr>
              <a:lnSpc>
                <a:spcPts val="4563"/>
              </a:lnSpc>
            </a:pPr>
            <a:r>
              <a:rPr lang="en-US" sz="2799" spc="50">
                <a:solidFill>
                  <a:srgbClr val="FF6B73"/>
                </a:solidFill>
                <a:latin typeface="Garet Bold"/>
              </a:rPr>
              <a:t>Cashless Transactions:</a:t>
            </a:r>
            <a:r>
              <a:rPr lang="en-US" sz="2799" spc="50">
                <a:solidFill>
                  <a:srgbClr val="D4D4D4"/>
                </a:solidFill>
                <a:latin typeface="Garet Bold"/>
              </a:rPr>
              <a:t> Just walk out stores are cashless, which can streamline the payment process and reduce the need for physical cash handling.</a:t>
            </a:r>
          </a:p>
        </p:txBody>
      </p:sp>
      <p:grpSp>
        <p:nvGrpSpPr>
          <p:cNvPr name="Group 17" id="17"/>
          <p:cNvGrpSpPr>
            <a:grpSpLocks noChangeAspect="true"/>
          </p:cNvGrpSpPr>
          <p:nvPr/>
        </p:nvGrpSpPr>
        <p:grpSpPr>
          <a:xfrm rot="0">
            <a:off x="13903773" y="6504989"/>
            <a:ext cx="3355527" cy="3355527"/>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true">
              <a:gsLst>
                <a:gs pos="0">
                  <a:srgbClr val="FF3131">
                    <a:alpha val="100000"/>
                  </a:srgbClr>
                </a:gs>
                <a:gs pos="100000">
                  <a:srgbClr val="FF914D">
                    <a:alpha val="100000"/>
                  </a:srgbClr>
                </a:gs>
              </a:gsLst>
              <a:lin ang="0"/>
            </a:gradFill>
          </p:spPr>
        </p:sp>
        <p:sp>
          <p:nvSpPr>
            <p:cNvPr name="Freeform 19" id="19"/>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7"/>
              <a:stretch>
                <a:fillRect l="-25063" t="0" r="-25063"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6726223">
            <a:off x="-745982" y="2772936"/>
            <a:ext cx="4508242" cy="5219383"/>
          </a:xfrm>
          <a:custGeom>
            <a:avLst/>
            <a:gdLst/>
            <a:ahLst/>
            <a:cxnLst/>
            <a:rect r="r" b="b" t="t" l="l"/>
            <a:pathLst>
              <a:path h="5219383" w="4508242">
                <a:moveTo>
                  <a:pt x="0" y="0"/>
                </a:moveTo>
                <a:lnTo>
                  <a:pt x="4508242" y="0"/>
                </a:lnTo>
                <a:lnTo>
                  <a:pt x="4508242" y="5219382"/>
                </a:lnTo>
                <a:lnTo>
                  <a:pt x="0" y="5219382"/>
                </a:lnTo>
                <a:lnTo>
                  <a:pt x="0" y="0"/>
                </a:lnTo>
                <a:close/>
              </a:path>
            </a:pathLst>
          </a:custGeom>
          <a:blipFill>
            <a:blip r:embed="rId2"/>
            <a:stretch>
              <a:fillRect l="0" t="0" r="0" b="0"/>
            </a:stretch>
          </a:blipFill>
        </p:spPr>
      </p:sp>
      <p:sp>
        <p:nvSpPr>
          <p:cNvPr name="Freeform 3" id="3"/>
          <p:cNvSpPr/>
          <p:nvPr/>
        </p:nvSpPr>
        <p:spPr>
          <a:xfrm flipH="false" flipV="false" rot="-8911183">
            <a:off x="12728576" y="6725654"/>
            <a:ext cx="6883068" cy="7968819"/>
          </a:xfrm>
          <a:custGeom>
            <a:avLst/>
            <a:gdLst/>
            <a:ahLst/>
            <a:cxnLst/>
            <a:rect r="r" b="b" t="t" l="l"/>
            <a:pathLst>
              <a:path h="7968819" w="6883068">
                <a:moveTo>
                  <a:pt x="0" y="0"/>
                </a:moveTo>
                <a:lnTo>
                  <a:pt x="6883068" y="0"/>
                </a:lnTo>
                <a:lnTo>
                  <a:pt x="6883068" y="7968819"/>
                </a:lnTo>
                <a:lnTo>
                  <a:pt x="0" y="7968819"/>
                </a:lnTo>
                <a:lnTo>
                  <a:pt x="0" y="0"/>
                </a:lnTo>
                <a:close/>
              </a:path>
            </a:pathLst>
          </a:custGeom>
          <a:blipFill>
            <a:blip r:embed="rId2"/>
            <a:stretch>
              <a:fillRect l="0" t="0" r="0" b="0"/>
            </a:stretch>
          </a:blipFill>
        </p:spPr>
      </p:sp>
      <p:sp>
        <p:nvSpPr>
          <p:cNvPr name="Freeform 4" id="4"/>
          <p:cNvSpPr/>
          <p:nvPr/>
        </p:nvSpPr>
        <p:spPr>
          <a:xfrm flipH="false" flipV="false" rot="0">
            <a:off x="16156810" y="6148051"/>
            <a:ext cx="1480324" cy="1434680"/>
          </a:xfrm>
          <a:custGeom>
            <a:avLst/>
            <a:gdLst/>
            <a:ahLst/>
            <a:cxnLst/>
            <a:rect r="r" b="b" t="t" l="l"/>
            <a:pathLst>
              <a:path h="1434680" w="1480324">
                <a:moveTo>
                  <a:pt x="0" y="0"/>
                </a:moveTo>
                <a:lnTo>
                  <a:pt x="1480323" y="0"/>
                </a:lnTo>
                <a:lnTo>
                  <a:pt x="1480323" y="1434681"/>
                </a:lnTo>
                <a:lnTo>
                  <a:pt x="0" y="1434681"/>
                </a:lnTo>
                <a:lnTo>
                  <a:pt x="0" y="0"/>
                </a:lnTo>
                <a:close/>
              </a:path>
            </a:pathLst>
          </a:custGeom>
          <a:blipFill>
            <a:blip r:embed="rId3"/>
            <a:stretch>
              <a:fillRect l="0" t="0" r="0" b="0"/>
            </a:stretch>
          </a:blipFill>
        </p:spPr>
      </p:sp>
      <p:sp>
        <p:nvSpPr>
          <p:cNvPr name="Freeform 5" id="5"/>
          <p:cNvSpPr/>
          <p:nvPr/>
        </p:nvSpPr>
        <p:spPr>
          <a:xfrm flipH="false" flipV="false" rot="0">
            <a:off x="-451624" y="6148051"/>
            <a:ext cx="1480324" cy="1434680"/>
          </a:xfrm>
          <a:custGeom>
            <a:avLst/>
            <a:gdLst/>
            <a:ahLst/>
            <a:cxnLst/>
            <a:rect r="r" b="b" t="t" l="l"/>
            <a:pathLst>
              <a:path h="1434680" w="1480324">
                <a:moveTo>
                  <a:pt x="0" y="0"/>
                </a:moveTo>
                <a:lnTo>
                  <a:pt x="1480324" y="0"/>
                </a:lnTo>
                <a:lnTo>
                  <a:pt x="1480324" y="1434681"/>
                </a:lnTo>
                <a:lnTo>
                  <a:pt x="0" y="1434681"/>
                </a:lnTo>
                <a:lnTo>
                  <a:pt x="0" y="0"/>
                </a:lnTo>
                <a:close/>
              </a:path>
            </a:pathLst>
          </a:custGeom>
          <a:blipFill>
            <a:blip r:embed="rId3"/>
            <a:stretch>
              <a:fillRect l="0" t="0" r="0" b="0"/>
            </a:stretch>
          </a:blipFill>
        </p:spPr>
      </p:sp>
      <p:sp>
        <p:nvSpPr>
          <p:cNvPr name="Freeform 6" id="6"/>
          <p:cNvSpPr/>
          <p:nvPr/>
        </p:nvSpPr>
        <p:spPr>
          <a:xfrm flipH="false" flipV="false" rot="-3090013">
            <a:off x="10464771" y="9165541"/>
            <a:ext cx="3713910" cy="3924872"/>
          </a:xfrm>
          <a:custGeom>
            <a:avLst/>
            <a:gdLst/>
            <a:ahLst/>
            <a:cxnLst/>
            <a:rect r="r" b="b" t="t" l="l"/>
            <a:pathLst>
              <a:path h="3924872" w="3713910">
                <a:moveTo>
                  <a:pt x="0" y="0"/>
                </a:moveTo>
                <a:lnTo>
                  <a:pt x="3713910" y="0"/>
                </a:lnTo>
                <a:lnTo>
                  <a:pt x="3713910" y="3924872"/>
                </a:lnTo>
                <a:lnTo>
                  <a:pt x="0" y="3924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3903773" y="1028700"/>
            <a:ext cx="3355527" cy="335552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true">
              <a:gsLst>
                <a:gs pos="0">
                  <a:srgbClr val="5170FF">
                    <a:alpha val="100000"/>
                  </a:srgbClr>
                </a:gs>
                <a:gs pos="100000">
                  <a:srgbClr val="FF66C4">
                    <a:alpha val="100000"/>
                  </a:srgbClr>
                </a:gs>
              </a:gsLst>
              <a:lin ang="0"/>
            </a:gradFill>
          </p:spPr>
        </p:sp>
        <p:sp>
          <p:nvSpPr>
            <p:cNvPr name="Freeform 9" id="9"/>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6"/>
              <a:stretch>
                <a:fillRect l="-25488" t="0" r="-25488" b="0"/>
              </a:stretch>
            </a:blipFill>
          </p:spPr>
        </p:sp>
      </p:grpSp>
      <p:grpSp>
        <p:nvGrpSpPr>
          <p:cNvPr name="Group 10" id="10"/>
          <p:cNvGrpSpPr>
            <a:grpSpLocks noChangeAspect="true"/>
          </p:cNvGrpSpPr>
          <p:nvPr/>
        </p:nvGrpSpPr>
        <p:grpSpPr>
          <a:xfrm rot="0">
            <a:off x="1028700" y="3704864"/>
            <a:ext cx="3355527" cy="335552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gradFill rotWithShape="true">
              <a:gsLst>
                <a:gs pos="0">
                  <a:srgbClr val="FF5757">
                    <a:alpha val="100000"/>
                  </a:srgbClr>
                </a:gs>
                <a:gs pos="100000">
                  <a:srgbClr val="8C52FF">
                    <a:alpha val="100000"/>
                  </a:srgbClr>
                </a:gs>
              </a:gsLst>
              <a:lin ang="0"/>
            </a:gradFill>
          </p:spPr>
        </p:sp>
        <p:sp>
          <p:nvSpPr>
            <p:cNvPr name="Freeform 12" id="12"/>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16983" t="0" r="-16983" b="0"/>
              </a:stretch>
            </a:blipFill>
          </p:spPr>
        </p:sp>
      </p:grpSp>
      <p:sp>
        <p:nvSpPr>
          <p:cNvPr name="TextBox 13" id="13"/>
          <p:cNvSpPr txBox="true"/>
          <p:nvPr/>
        </p:nvSpPr>
        <p:spPr>
          <a:xfrm rot="0">
            <a:off x="5960482" y="671839"/>
            <a:ext cx="6361245" cy="923273"/>
          </a:xfrm>
          <a:prstGeom prst="rect">
            <a:avLst/>
          </a:prstGeom>
        </p:spPr>
        <p:txBody>
          <a:bodyPr anchor="t" rtlCol="false" tIns="0" lIns="0" bIns="0" rIns="0">
            <a:spAutoFit/>
          </a:bodyPr>
          <a:lstStyle/>
          <a:p>
            <a:pPr>
              <a:lnSpc>
                <a:spcPts val="6808"/>
              </a:lnSpc>
            </a:pPr>
            <a:r>
              <a:rPr lang="en-US" sz="7482" spc="-411">
                <a:solidFill>
                  <a:srgbClr val="FF6B73"/>
                </a:solidFill>
                <a:latin typeface="Garet Bold"/>
              </a:rPr>
              <a:t>CHALLENGES</a:t>
            </a:r>
          </a:p>
        </p:txBody>
      </p:sp>
      <p:sp>
        <p:nvSpPr>
          <p:cNvPr name="TextBox 14" id="14"/>
          <p:cNvSpPr txBox="true"/>
          <p:nvPr/>
        </p:nvSpPr>
        <p:spPr>
          <a:xfrm rot="0">
            <a:off x="1298820" y="1754354"/>
            <a:ext cx="12965113" cy="1676967"/>
          </a:xfrm>
          <a:prstGeom prst="rect">
            <a:avLst/>
          </a:prstGeom>
        </p:spPr>
        <p:txBody>
          <a:bodyPr anchor="t" rtlCol="false" tIns="0" lIns="0" bIns="0" rIns="0">
            <a:spAutoFit/>
          </a:bodyPr>
          <a:lstStyle/>
          <a:p>
            <a:pPr>
              <a:lnSpc>
                <a:spcPts val="4531"/>
              </a:lnSpc>
            </a:pPr>
            <a:r>
              <a:rPr lang="en-US" sz="2780" spc="50">
                <a:solidFill>
                  <a:srgbClr val="FF6B73"/>
                </a:solidFill>
                <a:latin typeface="Garet Bold"/>
              </a:rPr>
              <a:t>Privacy Concerns:</a:t>
            </a:r>
            <a:r>
              <a:rPr lang="en-US" sz="2780" spc="50">
                <a:solidFill>
                  <a:srgbClr val="D4D4D4"/>
                </a:solidFill>
                <a:latin typeface="Garet Bold"/>
              </a:rPr>
              <a:t> Implementing facial recognition technology for person identification raises significant privacy concerns, potentially leading to public backlash and regulatory hurdles.</a:t>
            </a:r>
          </a:p>
        </p:txBody>
      </p:sp>
      <p:sp>
        <p:nvSpPr>
          <p:cNvPr name="TextBox 15" id="15"/>
          <p:cNvSpPr txBox="true"/>
          <p:nvPr/>
        </p:nvSpPr>
        <p:spPr>
          <a:xfrm rot="0">
            <a:off x="4573189" y="4699598"/>
            <a:ext cx="12686111" cy="1675892"/>
          </a:xfrm>
          <a:prstGeom prst="rect">
            <a:avLst/>
          </a:prstGeom>
        </p:spPr>
        <p:txBody>
          <a:bodyPr anchor="t" rtlCol="false" tIns="0" lIns="0" bIns="0" rIns="0">
            <a:spAutoFit/>
          </a:bodyPr>
          <a:lstStyle/>
          <a:p>
            <a:pPr>
              <a:lnSpc>
                <a:spcPts val="4563"/>
              </a:lnSpc>
            </a:pPr>
            <a:r>
              <a:rPr lang="en-US" sz="2799" spc="50">
                <a:solidFill>
                  <a:srgbClr val="FF6B73"/>
                </a:solidFill>
                <a:latin typeface="Garet Bold"/>
              </a:rPr>
              <a:t>Consistent Lighting:</a:t>
            </a:r>
            <a:r>
              <a:rPr lang="en-US" sz="2799" spc="50">
                <a:solidFill>
                  <a:srgbClr val="D4D4D4"/>
                </a:solidFill>
                <a:latin typeface="Garet Bold"/>
              </a:rPr>
              <a:t> Maintaining consistent and evenly distributed lighting in the store to mitigate the impact of natural lighting variations requires careful planning and design.</a:t>
            </a:r>
          </a:p>
        </p:txBody>
      </p:sp>
      <p:sp>
        <p:nvSpPr>
          <p:cNvPr name="TextBox 16" id="16"/>
          <p:cNvSpPr txBox="true"/>
          <p:nvPr/>
        </p:nvSpPr>
        <p:spPr>
          <a:xfrm rot="0">
            <a:off x="900223" y="7754182"/>
            <a:ext cx="13132027" cy="1104392"/>
          </a:xfrm>
          <a:prstGeom prst="rect">
            <a:avLst/>
          </a:prstGeom>
        </p:spPr>
        <p:txBody>
          <a:bodyPr anchor="t" rtlCol="false" tIns="0" lIns="0" bIns="0" rIns="0">
            <a:spAutoFit/>
          </a:bodyPr>
          <a:lstStyle/>
          <a:p>
            <a:pPr>
              <a:lnSpc>
                <a:spcPts val="4563"/>
              </a:lnSpc>
            </a:pPr>
            <a:r>
              <a:rPr lang="en-US" sz="2799" spc="50">
                <a:solidFill>
                  <a:srgbClr val="FF6B73"/>
                </a:solidFill>
                <a:latin typeface="Garet Bold"/>
              </a:rPr>
              <a:t>Person identification:</a:t>
            </a:r>
            <a:r>
              <a:rPr lang="en-US" sz="2799" spc="50">
                <a:solidFill>
                  <a:srgbClr val="D4D4D4"/>
                </a:solidFill>
                <a:latin typeface="Garet Bold"/>
              </a:rPr>
              <a:t> Tracking which person buys which product is difficult with multiple people present.</a:t>
            </a:r>
          </a:p>
        </p:txBody>
      </p:sp>
      <p:grpSp>
        <p:nvGrpSpPr>
          <p:cNvPr name="Group 17" id="17"/>
          <p:cNvGrpSpPr>
            <a:grpSpLocks noChangeAspect="true"/>
          </p:cNvGrpSpPr>
          <p:nvPr/>
        </p:nvGrpSpPr>
        <p:grpSpPr>
          <a:xfrm rot="0">
            <a:off x="13903773" y="6504989"/>
            <a:ext cx="3355527" cy="3355527"/>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true">
              <a:gsLst>
                <a:gs pos="0">
                  <a:srgbClr val="FF3131">
                    <a:alpha val="100000"/>
                  </a:srgbClr>
                </a:gs>
                <a:gs pos="100000">
                  <a:srgbClr val="FF914D">
                    <a:alpha val="100000"/>
                  </a:srgbClr>
                </a:gs>
              </a:gsLst>
              <a:lin ang="0"/>
            </a:gradFill>
          </p:spPr>
        </p:sp>
        <p:sp>
          <p:nvSpPr>
            <p:cNvPr name="Freeform 19" id="19"/>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8"/>
              <a:stretch>
                <a:fillRect l="-24993" t="0" r="-24993"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0">
            <a:off x="-2696997" y="-3634999"/>
            <a:ext cx="7910572" cy="7666663"/>
          </a:xfrm>
          <a:custGeom>
            <a:avLst/>
            <a:gdLst/>
            <a:ahLst/>
            <a:cxnLst/>
            <a:rect r="r" b="b" t="t" l="l"/>
            <a:pathLst>
              <a:path h="7666663" w="7910572">
                <a:moveTo>
                  <a:pt x="0" y="0"/>
                </a:moveTo>
                <a:lnTo>
                  <a:pt x="7910572" y="0"/>
                </a:lnTo>
                <a:lnTo>
                  <a:pt x="7910572" y="7666663"/>
                </a:lnTo>
                <a:lnTo>
                  <a:pt x="0" y="7666663"/>
                </a:lnTo>
                <a:lnTo>
                  <a:pt x="0" y="0"/>
                </a:lnTo>
                <a:close/>
              </a:path>
            </a:pathLst>
          </a:custGeom>
          <a:blipFill>
            <a:blip r:embed="rId2"/>
            <a:stretch>
              <a:fillRect l="0" t="0" r="0" b="0"/>
            </a:stretch>
          </a:blipFill>
        </p:spPr>
      </p:sp>
      <p:sp>
        <p:nvSpPr>
          <p:cNvPr name="Freeform 3" id="3"/>
          <p:cNvSpPr/>
          <p:nvPr/>
        </p:nvSpPr>
        <p:spPr>
          <a:xfrm flipH="false" flipV="false" rot="0">
            <a:off x="13698269" y="6453669"/>
            <a:ext cx="7910572" cy="7666663"/>
          </a:xfrm>
          <a:custGeom>
            <a:avLst/>
            <a:gdLst/>
            <a:ahLst/>
            <a:cxnLst/>
            <a:rect r="r" b="b" t="t" l="l"/>
            <a:pathLst>
              <a:path h="7666663" w="7910572">
                <a:moveTo>
                  <a:pt x="0" y="0"/>
                </a:moveTo>
                <a:lnTo>
                  <a:pt x="7910572" y="0"/>
                </a:lnTo>
                <a:lnTo>
                  <a:pt x="7910572" y="7666662"/>
                </a:lnTo>
                <a:lnTo>
                  <a:pt x="0" y="7666662"/>
                </a:lnTo>
                <a:lnTo>
                  <a:pt x="0" y="0"/>
                </a:lnTo>
                <a:close/>
              </a:path>
            </a:pathLst>
          </a:custGeom>
          <a:blipFill>
            <a:blip r:embed="rId2"/>
            <a:stretch>
              <a:fillRect l="0" t="0" r="0" b="0"/>
            </a:stretch>
          </a:blipFill>
        </p:spPr>
      </p:sp>
      <p:sp>
        <p:nvSpPr>
          <p:cNvPr name="Freeform 4" id="4"/>
          <p:cNvSpPr/>
          <p:nvPr/>
        </p:nvSpPr>
        <p:spPr>
          <a:xfrm flipH="false" flipV="false" rot="0">
            <a:off x="14025286" y="1376210"/>
            <a:ext cx="1976040" cy="1915112"/>
          </a:xfrm>
          <a:custGeom>
            <a:avLst/>
            <a:gdLst/>
            <a:ahLst/>
            <a:cxnLst/>
            <a:rect r="r" b="b" t="t" l="l"/>
            <a:pathLst>
              <a:path h="1915112" w="1976040">
                <a:moveTo>
                  <a:pt x="0" y="0"/>
                </a:moveTo>
                <a:lnTo>
                  <a:pt x="1976040" y="0"/>
                </a:lnTo>
                <a:lnTo>
                  <a:pt x="1976040" y="1915112"/>
                </a:lnTo>
                <a:lnTo>
                  <a:pt x="0" y="1915112"/>
                </a:lnTo>
                <a:lnTo>
                  <a:pt x="0" y="0"/>
                </a:lnTo>
                <a:close/>
              </a:path>
            </a:pathLst>
          </a:custGeom>
          <a:blipFill>
            <a:blip r:embed="rId2"/>
            <a:stretch>
              <a:fillRect l="0" t="0" r="0" b="0"/>
            </a:stretch>
          </a:blipFill>
        </p:spPr>
      </p:sp>
      <p:grpSp>
        <p:nvGrpSpPr>
          <p:cNvPr name="Group 5" id="5"/>
          <p:cNvGrpSpPr/>
          <p:nvPr/>
        </p:nvGrpSpPr>
        <p:grpSpPr>
          <a:xfrm rot="0">
            <a:off x="2813459" y="7361774"/>
            <a:ext cx="5219680" cy="1092801"/>
            <a:chOff x="0" y="0"/>
            <a:chExt cx="1426463" cy="298647"/>
          </a:xfrm>
        </p:grpSpPr>
        <p:sp>
          <p:nvSpPr>
            <p:cNvPr name="Freeform 6" id="6"/>
            <p:cNvSpPr/>
            <p:nvPr/>
          </p:nvSpPr>
          <p:spPr>
            <a:xfrm flipH="false" flipV="false" rot="0">
              <a:off x="0" y="0"/>
              <a:ext cx="1426463" cy="298647"/>
            </a:xfrm>
            <a:custGeom>
              <a:avLst/>
              <a:gdLst/>
              <a:ahLst/>
              <a:cxnLst/>
              <a:rect r="r" b="b" t="t" l="l"/>
              <a:pathLst>
                <a:path h="298647" w="1426463">
                  <a:moveTo>
                    <a:pt x="0" y="0"/>
                  </a:moveTo>
                  <a:lnTo>
                    <a:pt x="1426463" y="0"/>
                  </a:lnTo>
                  <a:lnTo>
                    <a:pt x="1426463" y="298647"/>
                  </a:lnTo>
                  <a:lnTo>
                    <a:pt x="0" y="298647"/>
                  </a:lnTo>
                  <a:close/>
                </a:path>
              </a:pathLst>
            </a:custGeom>
            <a:solidFill>
              <a:srgbClr val="8017D4"/>
            </a:solidFill>
          </p:spPr>
        </p:sp>
        <p:sp>
          <p:nvSpPr>
            <p:cNvPr name="TextBox 7" id="7"/>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sp>
        <p:nvSpPr>
          <p:cNvPr name="Freeform 8" id="8"/>
          <p:cNvSpPr/>
          <p:nvPr/>
        </p:nvSpPr>
        <p:spPr>
          <a:xfrm flipH="false" flipV="false" rot="-3090013">
            <a:off x="-1015793" y="8131054"/>
            <a:ext cx="4010013" cy="4237795"/>
          </a:xfrm>
          <a:custGeom>
            <a:avLst/>
            <a:gdLst/>
            <a:ahLst/>
            <a:cxnLst/>
            <a:rect r="r" b="b" t="t" l="l"/>
            <a:pathLst>
              <a:path h="4237795" w="4010013">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3090013">
            <a:off x="16282993" y="-1355190"/>
            <a:ext cx="4010013" cy="4237795"/>
          </a:xfrm>
          <a:custGeom>
            <a:avLst/>
            <a:gdLst/>
            <a:ahLst/>
            <a:cxnLst/>
            <a:rect r="r" b="b" t="t" l="l"/>
            <a:pathLst>
              <a:path h="4237795" w="4010013">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813459" y="3883674"/>
            <a:ext cx="5219680" cy="1092801"/>
            <a:chOff x="0" y="0"/>
            <a:chExt cx="1426463" cy="298647"/>
          </a:xfrm>
        </p:grpSpPr>
        <p:sp>
          <p:nvSpPr>
            <p:cNvPr name="Freeform 11" id="11"/>
            <p:cNvSpPr/>
            <p:nvPr/>
          </p:nvSpPr>
          <p:spPr>
            <a:xfrm flipH="false" flipV="false" rot="0">
              <a:off x="0" y="0"/>
              <a:ext cx="1426463" cy="298647"/>
            </a:xfrm>
            <a:custGeom>
              <a:avLst/>
              <a:gdLst/>
              <a:ahLst/>
              <a:cxnLst/>
              <a:rect r="r" b="b" t="t" l="l"/>
              <a:pathLst>
                <a:path h="298647" w="1426463">
                  <a:moveTo>
                    <a:pt x="0" y="0"/>
                  </a:moveTo>
                  <a:lnTo>
                    <a:pt x="1426463" y="0"/>
                  </a:lnTo>
                  <a:lnTo>
                    <a:pt x="1426463" y="298647"/>
                  </a:lnTo>
                  <a:lnTo>
                    <a:pt x="0" y="298647"/>
                  </a:lnTo>
                  <a:close/>
                </a:path>
              </a:pathLst>
            </a:custGeom>
            <a:solidFill>
              <a:srgbClr val="FF6B73"/>
            </a:solidFill>
          </p:spPr>
        </p:sp>
        <p:sp>
          <p:nvSpPr>
            <p:cNvPr name="TextBox 12" id="12"/>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grpSp>
        <p:nvGrpSpPr>
          <p:cNvPr name="Group 13" id="13"/>
          <p:cNvGrpSpPr/>
          <p:nvPr/>
        </p:nvGrpSpPr>
        <p:grpSpPr>
          <a:xfrm rot="0">
            <a:off x="2813459" y="5624175"/>
            <a:ext cx="5219680" cy="1133925"/>
            <a:chOff x="0" y="0"/>
            <a:chExt cx="1426463" cy="309885"/>
          </a:xfrm>
        </p:grpSpPr>
        <p:sp>
          <p:nvSpPr>
            <p:cNvPr name="Freeform 14" id="14"/>
            <p:cNvSpPr/>
            <p:nvPr/>
          </p:nvSpPr>
          <p:spPr>
            <a:xfrm flipH="false" flipV="false" rot="0">
              <a:off x="0" y="0"/>
              <a:ext cx="1426463" cy="309885"/>
            </a:xfrm>
            <a:custGeom>
              <a:avLst/>
              <a:gdLst/>
              <a:ahLst/>
              <a:cxnLst/>
              <a:rect r="r" b="b" t="t" l="l"/>
              <a:pathLst>
                <a:path h="309885" w="1426463">
                  <a:moveTo>
                    <a:pt x="0" y="0"/>
                  </a:moveTo>
                  <a:lnTo>
                    <a:pt x="1426463" y="0"/>
                  </a:lnTo>
                  <a:lnTo>
                    <a:pt x="1426463" y="309885"/>
                  </a:lnTo>
                  <a:lnTo>
                    <a:pt x="0" y="309885"/>
                  </a:lnTo>
                  <a:close/>
                </a:path>
              </a:pathLst>
            </a:custGeom>
            <a:solidFill>
              <a:srgbClr val="E9568B"/>
            </a:solidFill>
          </p:spPr>
        </p:sp>
        <p:sp>
          <p:nvSpPr>
            <p:cNvPr name="TextBox 15" id="15"/>
            <p:cNvSpPr txBox="true"/>
            <p:nvPr/>
          </p:nvSpPr>
          <p:spPr>
            <a:xfrm>
              <a:off x="0" y="47625"/>
              <a:ext cx="812800" cy="765175"/>
            </a:xfrm>
            <a:prstGeom prst="rect">
              <a:avLst/>
            </a:prstGeom>
          </p:spPr>
          <p:txBody>
            <a:bodyPr anchor="ctr" rtlCol="false" tIns="50800" lIns="50800" bIns="50800" rIns="50800"/>
            <a:lstStyle/>
            <a:p>
              <a:pPr algn="ctr">
                <a:lnSpc>
                  <a:spcPts val="2425"/>
                </a:lnSpc>
              </a:pPr>
              <a:r>
                <a:rPr lang="en-US" sz="2500" spc="5">
                  <a:solidFill>
                    <a:srgbClr val="FFFFFF"/>
                  </a:solidFill>
                  <a:latin typeface="Garet Semi-Bold"/>
                </a:rPr>
                <a:t>YOLOV8 FOR PERSON AND OBJECT DETECTION</a:t>
              </a:r>
            </a:p>
          </p:txBody>
        </p:sp>
      </p:grpSp>
      <p:sp>
        <p:nvSpPr>
          <p:cNvPr name="Freeform 16" id="16"/>
          <p:cNvSpPr/>
          <p:nvPr/>
        </p:nvSpPr>
        <p:spPr>
          <a:xfrm flipH="false" flipV="false" rot="0">
            <a:off x="5423299" y="825325"/>
            <a:ext cx="2465998" cy="2465998"/>
          </a:xfrm>
          <a:custGeom>
            <a:avLst/>
            <a:gdLst/>
            <a:ahLst/>
            <a:cxnLst/>
            <a:rect r="r" b="b" t="t" l="l"/>
            <a:pathLst>
              <a:path h="2465998" w="2465998">
                <a:moveTo>
                  <a:pt x="0" y="0"/>
                </a:moveTo>
                <a:lnTo>
                  <a:pt x="2465997" y="0"/>
                </a:lnTo>
                <a:lnTo>
                  <a:pt x="2465997" y="2465997"/>
                </a:lnTo>
                <a:lnTo>
                  <a:pt x="0" y="2465997"/>
                </a:lnTo>
                <a:lnTo>
                  <a:pt x="0" y="0"/>
                </a:lnTo>
                <a:close/>
              </a:path>
            </a:pathLst>
          </a:custGeom>
          <a:blipFill>
            <a:blip r:embed="rId5"/>
            <a:stretch>
              <a:fillRect l="0" t="0" r="0" b="0"/>
            </a:stretch>
          </a:blipFill>
        </p:spPr>
      </p:sp>
      <p:grpSp>
        <p:nvGrpSpPr>
          <p:cNvPr name="Group 17" id="17"/>
          <p:cNvGrpSpPr/>
          <p:nvPr/>
        </p:nvGrpSpPr>
        <p:grpSpPr>
          <a:xfrm rot="0">
            <a:off x="8098846" y="825325"/>
            <a:ext cx="2465998" cy="2465998"/>
            <a:chOff x="0" y="0"/>
            <a:chExt cx="3287997" cy="3287997"/>
          </a:xfrm>
        </p:grpSpPr>
        <p:sp>
          <p:nvSpPr>
            <p:cNvPr name="Freeform 18" id="18"/>
            <p:cNvSpPr/>
            <p:nvPr/>
          </p:nvSpPr>
          <p:spPr>
            <a:xfrm flipH="false" flipV="false" rot="0">
              <a:off x="0" y="0"/>
              <a:ext cx="3287997" cy="3287997"/>
            </a:xfrm>
            <a:custGeom>
              <a:avLst/>
              <a:gdLst/>
              <a:ahLst/>
              <a:cxnLst/>
              <a:rect r="r" b="b" t="t" l="l"/>
              <a:pathLst>
                <a:path h="3287997" w="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03821" y="103821"/>
              <a:ext cx="3080354" cy="3080354"/>
            </a:xfrm>
            <a:custGeom>
              <a:avLst/>
              <a:gdLst/>
              <a:ahLst/>
              <a:cxnLst/>
              <a:rect r="r" b="b" t="t" l="l"/>
              <a:pathLst>
                <a:path h="3080354" w="3080354">
                  <a:moveTo>
                    <a:pt x="0" y="0"/>
                  </a:moveTo>
                  <a:lnTo>
                    <a:pt x="3080354" y="0"/>
                  </a:lnTo>
                  <a:lnTo>
                    <a:pt x="3080354" y="3080354"/>
                  </a:lnTo>
                  <a:lnTo>
                    <a:pt x="0" y="3080354"/>
                  </a:lnTo>
                  <a:lnTo>
                    <a:pt x="0" y="0"/>
                  </a:lnTo>
                  <a:close/>
                </a:path>
              </a:pathLst>
            </a:custGeom>
            <a:blipFill>
              <a:blip r:embed="rId8"/>
              <a:stretch>
                <a:fillRect l="0" t="0" r="0" b="0"/>
              </a:stretch>
            </a:blipFill>
          </p:spPr>
        </p:sp>
      </p:grpSp>
      <p:sp>
        <p:nvSpPr>
          <p:cNvPr name="TextBox 20" id="20"/>
          <p:cNvSpPr txBox="true"/>
          <p:nvPr/>
        </p:nvSpPr>
        <p:spPr>
          <a:xfrm rot="0">
            <a:off x="9537804" y="6057787"/>
            <a:ext cx="5843784" cy="1267275"/>
          </a:xfrm>
          <a:prstGeom prst="rect">
            <a:avLst/>
          </a:prstGeom>
        </p:spPr>
        <p:txBody>
          <a:bodyPr anchor="t" rtlCol="false" tIns="0" lIns="0" bIns="0" rIns="0">
            <a:spAutoFit/>
          </a:bodyPr>
          <a:lstStyle/>
          <a:p>
            <a:pPr>
              <a:lnSpc>
                <a:spcPts val="10475"/>
              </a:lnSpc>
              <a:spcBef>
                <a:spcPct val="0"/>
              </a:spcBef>
            </a:pPr>
            <a:r>
              <a:rPr lang="en-US" sz="7482" spc="-411">
                <a:solidFill>
                  <a:srgbClr val="FFFFFF"/>
                </a:solidFill>
                <a:latin typeface="Garet"/>
              </a:rPr>
              <a:t>OVERVIEW</a:t>
            </a:r>
          </a:p>
        </p:txBody>
      </p:sp>
      <p:sp>
        <p:nvSpPr>
          <p:cNvPr name="TextBox 21" id="21"/>
          <p:cNvSpPr txBox="true"/>
          <p:nvPr/>
        </p:nvSpPr>
        <p:spPr>
          <a:xfrm rot="0">
            <a:off x="8985614" y="4786639"/>
            <a:ext cx="8509555" cy="923273"/>
          </a:xfrm>
          <a:prstGeom prst="rect">
            <a:avLst/>
          </a:prstGeom>
        </p:spPr>
        <p:txBody>
          <a:bodyPr anchor="t" rtlCol="false" tIns="0" lIns="0" bIns="0" rIns="0">
            <a:spAutoFit/>
          </a:bodyPr>
          <a:lstStyle/>
          <a:p>
            <a:pPr>
              <a:lnSpc>
                <a:spcPts val="6808"/>
              </a:lnSpc>
            </a:pPr>
            <a:r>
              <a:rPr lang="en-US" sz="7482" spc="-411">
                <a:solidFill>
                  <a:srgbClr val="FF6B73"/>
                </a:solidFill>
                <a:latin typeface="Garet Bold"/>
              </a:rPr>
              <a:t>METHODOLOGIES</a:t>
            </a:r>
          </a:p>
        </p:txBody>
      </p:sp>
      <p:sp>
        <p:nvSpPr>
          <p:cNvPr name="TextBox 22" id="22"/>
          <p:cNvSpPr txBox="true"/>
          <p:nvPr/>
        </p:nvSpPr>
        <p:spPr>
          <a:xfrm rot="0">
            <a:off x="3096456" y="7444625"/>
            <a:ext cx="4653686" cy="869950"/>
          </a:xfrm>
          <a:prstGeom prst="rect">
            <a:avLst/>
          </a:prstGeom>
        </p:spPr>
        <p:txBody>
          <a:bodyPr anchor="t" rtlCol="false" tIns="0" lIns="0" bIns="0" rIns="0">
            <a:spAutoFit/>
          </a:bodyPr>
          <a:lstStyle/>
          <a:p>
            <a:pPr algn="ctr">
              <a:lnSpc>
                <a:spcPts val="3500"/>
              </a:lnSpc>
              <a:spcBef>
                <a:spcPct val="0"/>
              </a:spcBef>
            </a:pPr>
            <a:r>
              <a:rPr lang="en-US" sz="2500" spc="50">
                <a:solidFill>
                  <a:srgbClr val="FFFFFF"/>
                </a:solidFill>
                <a:latin typeface="Garet Bold"/>
              </a:rPr>
              <a:t>OPENCV2 FOR REAL-TIME CAPTURING</a:t>
            </a:r>
          </a:p>
        </p:txBody>
      </p:sp>
      <p:sp>
        <p:nvSpPr>
          <p:cNvPr name="TextBox 23" id="23"/>
          <p:cNvSpPr txBox="true"/>
          <p:nvPr/>
        </p:nvSpPr>
        <p:spPr>
          <a:xfrm rot="0">
            <a:off x="2813459" y="3974514"/>
            <a:ext cx="5219680" cy="869950"/>
          </a:xfrm>
          <a:prstGeom prst="rect">
            <a:avLst/>
          </a:prstGeom>
        </p:spPr>
        <p:txBody>
          <a:bodyPr anchor="t" rtlCol="false" tIns="0" lIns="0" bIns="0" rIns="0">
            <a:spAutoFit/>
          </a:bodyPr>
          <a:lstStyle/>
          <a:p>
            <a:pPr algn="ctr">
              <a:lnSpc>
                <a:spcPts val="3500"/>
              </a:lnSpc>
              <a:spcBef>
                <a:spcPct val="0"/>
              </a:spcBef>
            </a:pPr>
            <a:r>
              <a:rPr lang="en-US" sz="2500" spc="72">
                <a:solidFill>
                  <a:srgbClr val="FFFFFF"/>
                </a:solidFill>
                <a:latin typeface="Garet Bold"/>
              </a:rPr>
              <a:t> MEDIAPIPE FOR HAND GESTURES DETECTION</a:t>
            </a:r>
          </a:p>
        </p:txBody>
      </p:sp>
      <p:grpSp>
        <p:nvGrpSpPr>
          <p:cNvPr name="Group 24" id="24"/>
          <p:cNvGrpSpPr/>
          <p:nvPr/>
        </p:nvGrpSpPr>
        <p:grpSpPr>
          <a:xfrm rot="0">
            <a:off x="10774394" y="825325"/>
            <a:ext cx="2465998" cy="2465998"/>
            <a:chOff x="0" y="0"/>
            <a:chExt cx="3287997" cy="3287997"/>
          </a:xfrm>
        </p:grpSpPr>
        <p:sp>
          <p:nvSpPr>
            <p:cNvPr name="Freeform 25" id="25"/>
            <p:cNvSpPr/>
            <p:nvPr/>
          </p:nvSpPr>
          <p:spPr>
            <a:xfrm flipH="false" flipV="false" rot="0">
              <a:off x="0" y="0"/>
              <a:ext cx="3287997" cy="3287997"/>
            </a:xfrm>
            <a:custGeom>
              <a:avLst/>
              <a:gdLst/>
              <a:ahLst/>
              <a:cxnLst/>
              <a:rect r="r" b="b" t="t" l="l"/>
              <a:pathLst>
                <a:path h="3287997" w="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519258" y="258694"/>
              <a:ext cx="2249480" cy="2770609"/>
            </a:xfrm>
            <a:custGeom>
              <a:avLst/>
              <a:gdLst/>
              <a:ahLst/>
              <a:cxnLst/>
              <a:rect r="r" b="b" t="t" l="l"/>
              <a:pathLst>
                <a:path h="2770609" w="2249480">
                  <a:moveTo>
                    <a:pt x="0" y="0"/>
                  </a:moveTo>
                  <a:lnTo>
                    <a:pt x="2249480" y="0"/>
                  </a:lnTo>
                  <a:lnTo>
                    <a:pt x="2249480" y="2770609"/>
                  </a:lnTo>
                  <a:lnTo>
                    <a:pt x="0" y="2770609"/>
                  </a:lnTo>
                  <a:lnTo>
                    <a:pt x="0" y="0"/>
                  </a:lnTo>
                  <a:close/>
                </a:path>
              </a:pathLst>
            </a:custGeom>
            <a:blipFill>
              <a:blip r:embed="rId9"/>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sp>
        <p:nvSpPr>
          <p:cNvPr name="Freeform 2" id="2"/>
          <p:cNvSpPr/>
          <p:nvPr/>
        </p:nvSpPr>
        <p:spPr>
          <a:xfrm flipH="false" flipV="false" rot="-6726223">
            <a:off x="5445825" y="-5076339"/>
            <a:ext cx="13208315" cy="15291827"/>
          </a:xfrm>
          <a:custGeom>
            <a:avLst/>
            <a:gdLst/>
            <a:ahLst/>
            <a:cxnLst/>
            <a:rect r="r" b="b" t="t" l="l"/>
            <a:pathLst>
              <a:path h="15291827" w="13208315">
                <a:moveTo>
                  <a:pt x="0" y="0"/>
                </a:moveTo>
                <a:lnTo>
                  <a:pt x="13208316" y="0"/>
                </a:lnTo>
                <a:lnTo>
                  <a:pt x="13208316" y="15291827"/>
                </a:lnTo>
                <a:lnTo>
                  <a:pt x="0" y="15291827"/>
                </a:lnTo>
                <a:lnTo>
                  <a:pt x="0" y="0"/>
                </a:lnTo>
                <a:close/>
              </a:path>
            </a:pathLst>
          </a:custGeom>
          <a:blipFill>
            <a:blip r:embed="rId2"/>
            <a:stretch>
              <a:fillRect l="0" t="0" r="0" b="0"/>
            </a:stretch>
          </a:blipFill>
        </p:spPr>
      </p:sp>
      <p:grpSp>
        <p:nvGrpSpPr>
          <p:cNvPr name="Group 3" id="3"/>
          <p:cNvGrpSpPr/>
          <p:nvPr/>
        </p:nvGrpSpPr>
        <p:grpSpPr>
          <a:xfrm rot="0">
            <a:off x="2480970" y="1953864"/>
            <a:ext cx="5852887" cy="7304436"/>
            <a:chOff x="0" y="0"/>
            <a:chExt cx="1541501" cy="1923802"/>
          </a:xfrm>
        </p:grpSpPr>
        <p:sp>
          <p:nvSpPr>
            <p:cNvPr name="Freeform 4" id="4"/>
            <p:cNvSpPr/>
            <p:nvPr/>
          </p:nvSpPr>
          <p:spPr>
            <a:xfrm flipH="false" flipV="false" rot="0">
              <a:off x="0" y="0"/>
              <a:ext cx="1541501" cy="1923802"/>
            </a:xfrm>
            <a:custGeom>
              <a:avLst/>
              <a:gdLst/>
              <a:ahLst/>
              <a:cxnLst/>
              <a:rect r="r" b="b" t="t" l="l"/>
              <a:pathLst>
                <a:path h="1923802" w="1541501">
                  <a:moveTo>
                    <a:pt x="46296" y="0"/>
                  </a:moveTo>
                  <a:lnTo>
                    <a:pt x="1495205" y="0"/>
                  </a:lnTo>
                  <a:cubicBezTo>
                    <a:pt x="1507483" y="0"/>
                    <a:pt x="1519259" y="4878"/>
                    <a:pt x="1527941" y="13560"/>
                  </a:cubicBezTo>
                  <a:cubicBezTo>
                    <a:pt x="1536623" y="22242"/>
                    <a:pt x="1541501" y="34018"/>
                    <a:pt x="1541501" y="46296"/>
                  </a:cubicBezTo>
                  <a:lnTo>
                    <a:pt x="1541501" y="1877506"/>
                  </a:lnTo>
                  <a:cubicBezTo>
                    <a:pt x="1541501" y="1903074"/>
                    <a:pt x="1520773" y="1923802"/>
                    <a:pt x="1495205" y="1923802"/>
                  </a:cubicBezTo>
                  <a:lnTo>
                    <a:pt x="46296" y="1923802"/>
                  </a:lnTo>
                  <a:cubicBezTo>
                    <a:pt x="20728" y="1923802"/>
                    <a:pt x="0" y="1903074"/>
                    <a:pt x="0" y="1877506"/>
                  </a:cubicBezTo>
                  <a:lnTo>
                    <a:pt x="0" y="46296"/>
                  </a:lnTo>
                  <a:cubicBezTo>
                    <a:pt x="0" y="20728"/>
                    <a:pt x="20728" y="0"/>
                    <a:pt x="46296" y="0"/>
                  </a:cubicBezTo>
                  <a:close/>
                </a:path>
              </a:pathLst>
            </a:custGeom>
            <a:solidFill>
              <a:srgbClr val="154382"/>
            </a:solidFill>
          </p:spPr>
        </p:sp>
        <p:sp>
          <p:nvSpPr>
            <p:cNvPr name="TextBox 5" id="5"/>
            <p:cNvSpPr txBox="true"/>
            <p:nvPr/>
          </p:nvSpPr>
          <p:spPr>
            <a:xfrm>
              <a:off x="0" y="47625"/>
              <a:ext cx="812800" cy="765175"/>
            </a:xfrm>
            <a:prstGeom prst="rect">
              <a:avLst/>
            </a:prstGeom>
          </p:spPr>
          <p:txBody>
            <a:bodyPr anchor="ctr" rtlCol="false" tIns="50800" lIns="50800" bIns="50800" rIns="50800"/>
            <a:lstStyle/>
            <a:p>
              <a:pPr algn="ctr">
                <a:lnSpc>
                  <a:spcPts val="2425"/>
                </a:lnSpc>
              </a:pPr>
            </a:p>
          </p:txBody>
        </p:sp>
      </p:grpSp>
      <p:sp>
        <p:nvSpPr>
          <p:cNvPr name="TextBox 6" id="6"/>
          <p:cNvSpPr txBox="true"/>
          <p:nvPr/>
        </p:nvSpPr>
        <p:spPr>
          <a:xfrm rot="0">
            <a:off x="6912526" y="5788666"/>
            <a:ext cx="9349887" cy="1267275"/>
          </a:xfrm>
          <a:prstGeom prst="rect">
            <a:avLst/>
          </a:prstGeom>
        </p:spPr>
        <p:txBody>
          <a:bodyPr anchor="t" rtlCol="false" tIns="0" lIns="0" bIns="0" rIns="0">
            <a:spAutoFit/>
          </a:bodyPr>
          <a:lstStyle/>
          <a:p>
            <a:pPr algn="r">
              <a:lnSpc>
                <a:spcPts val="10475"/>
              </a:lnSpc>
              <a:spcBef>
                <a:spcPct val="0"/>
              </a:spcBef>
            </a:pPr>
            <a:r>
              <a:rPr lang="en-US" sz="7482" spc="-411">
                <a:solidFill>
                  <a:srgbClr val="FFFFFF"/>
                </a:solidFill>
                <a:latin typeface="Garet"/>
              </a:rPr>
              <a:t>PERSON</a:t>
            </a:r>
          </a:p>
        </p:txBody>
      </p:sp>
      <p:sp>
        <p:nvSpPr>
          <p:cNvPr name="TextBox 7" id="7"/>
          <p:cNvSpPr txBox="true"/>
          <p:nvPr/>
        </p:nvSpPr>
        <p:spPr>
          <a:xfrm rot="0">
            <a:off x="9393644" y="6754765"/>
            <a:ext cx="6868769" cy="1267275"/>
          </a:xfrm>
          <a:prstGeom prst="rect">
            <a:avLst/>
          </a:prstGeom>
        </p:spPr>
        <p:txBody>
          <a:bodyPr anchor="t" rtlCol="false" tIns="0" lIns="0" bIns="0" rIns="0">
            <a:spAutoFit/>
          </a:bodyPr>
          <a:lstStyle/>
          <a:p>
            <a:pPr algn="r">
              <a:lnSpc>
                <a:spcPts val="10475"/>
              </a:lnSpc>
              <a:spcBef>
                <a:spcPct val="0"/>
              </a:spcBef>
            </a:pPr>
            <a:r>
              <a:rPr lang="en-US" sz="7482" spc="-411">
                <a:solidFill>
                  <a:srgbClr val="FF6B73"/>
                </a:solidFill>
                <a:latin typeface="Garet Bold"/>
              </a:rPr>
              <a:t>TRACKING</a:t>
            </a:r>
          </a:p>
        </p:txBody>
      </p:sp>
      <p:sp>
        <p:nvSpPr>
          <p:cNvPr name="TextBox 8" id="8"/>
          <p:cNvSpPr txBox="true"/>
          <p:nvPr/>
        </p:nvSpPr>
        <p:spPr>
          <a:xfrm rot="0">
            <a:off x="2902691" y="2250806"/>
            <a:ext cx="5009445" cy="6596253"/>
          </a:xfrm>
          <a:prstGeom prst="rect">
            <a:avLst/>
          </a:prstGeom>
        </p:spPr>
        <p:txBody>
          <a:bodyPr anchor="t" rtlCol="false" tIns="0" lIns="0" bIns="0" rIns="0">
            <a:spAutoFit/>
          </a:bodyPr>
          <a:lstStyle/>
          <a:p>
            <a:pPr algn="ctr">
              <a:lnSpc>
                <a:spcPts val="4401"/>
              </a:lnSpc>
            </a:pPr>
            <a:r>
              <a:rPr lang="en-US" sz="2700" spc="48">
                <a:solidFill>
                  <a:srgbClr val="D4D4D4"/>
                </a:solidFill>
                <a:latin typeface="Garet Bold"/>
              </a:rPr>
              <a:t>YOLOv8 is an object detection model that processes entire images, outputting class probabilities and bounding boxes. Object tracking assigns unique IDs to detected objects in video analytics. Pose estimation identifies specific keypoints on objects within the image.</a:t>
            </a:r>
          </a:p>
        </p:txBody>
      </p:sp>
      <p:sp>
        <p:nvSpPr>
          <p:cNvPr name="Freeform 9" id="9"/>
          <p:cNvSpPr/>
          <p:nvPr/>
        </p:nvSpPr>
        <p:spPr>
          <a:xfrm flipH="false" flipV="false" rot="0">
            <a:off x="8410686" y="2835561"/>
            <a:ext cx="2381365" cy="2307939"/>
          </a:xfrm>
          <a:custGeom>
            <a:avLst/>
            <a:gdLst/>
            <a:ahLst/>
            <a:cxnLst/>
            <a:rect r="r" b="b" t="t" l="l"/>
            <a:pathLst>
              <a:path h="2307939" w="2381365">
                <a:moveTo>
                  <a:pt x="0" y="0"/>
                </a:moveTo>
                <a:lnTo>
                  <a:pt x="2381365" y="0"/>
                </a:lnTo>
                <a:lnTo>
                  <a:pt x="2381365" y="2307939"/>
                </a:lnTo>
                <a:lnTo>
                  <a:pt x="0" y="2307939"/>
                </a:lnTo>
                <a:lnTo>
                  <a:pt x="0" y="0"/>
                </a:lnTo>
                <a:close/>
              </a:path>
            </a:pathLst>
          </a:custGeom>
          <a:blipFill>
            <a:blip r:embed="rId3"/>
            <a:stretch>
              <a:fillRect l="0" t="0" r="0" b="0"/>
            </a:stretch>
          </a:blipFill>
        </p:spPr>
      </p:sp>
      <p:sp>
        <p:nvSpPr>
          <p:cNvPr name="Freeform 10" id="10"/>
          <p:cNvSpPr/>
          <p:nvPr/>
        </p:nvSpPr>
        <p:spPr>
          <a:xfrm flipH="false" flipV="false" rot="0">
            <a:off x="-1258378" y="7455077"/>
            <a:ext cx="4574156" cy="4433120"/>
          </a:xfrm>
          <a:custGeom>
            <a:avLst/>
            <a:gdLst/>
            <a:ahLst/>
            <a:cxnLst/>
            <a:rect r="r" b="b" t="t" l="l"/>
            <a:pathLst>
              <a:path h="4433120" w="4574156">
                <a:moveTo>
                  <a:pt x="0" y="0"/>
                </a:moveTo>
                <a:lnTo>
                  <a:pt x="4574156" y="0"/>
                </a:lnTo>
                <a:lnTo>
                  <a:pt x="4574156" y="4433120"/>
                </a:lnTo>
                <a:lnTo>
                  <a:pt x="0" y="4433120"/>
                </a:lnTo>
                <a:lnTo>
                  <a:pt x="0" y="0"/>
                </a:lnTo>
                <a:close/>
              </a:path>
            </a:pathLst>
          </a:custGeom>
          <a:blipFill>
            <a:blip r:embed="rId3"/>
            <a:stretch>
              <a:fillRect l="0" t="0" r="0" b="0"/>
            </a:stretch>
          </a:blipFill>
        </p:spPr>
      </p:sp>
      <p:sp>
        <p:nvSpPr>
          <p:cNvPr name="Freeform 11" id="11"/>
          <p:cNvSpPr/>
          <p:nvPr/>
        </p:nvSpPr>
        <p:spPr>
          <a:xfrm flipH="false" flipV="false" rot="-3090013">
            <a:off x="17535095" y="3864199"/>
            <a:ext cx="5661686" cy="5983287"/>
          </a:xfrm>
          <a:custGeom>
            <a:avLst/>
            <a:gdLst/>
            <a:ahLst/>
            <a:cxnLst/>
            <a:rect r="r" b="b" t="t" l="l"/>
            <a:pathLst>
              <a:path h="5983287" w="5661686">
                <a:moveTo>
                  <a:pt x="0" y="0"/>
                </a:moveTo>
                <a:lnTo>
                  <a:pt x="5661686" y="0"/>
                </a:lnTo>
                <a:lnTo>
                  <a:pt x="5661686" y="5983287"/>
                </a:lnTo>
                <a:lnTo>
                  <a:pt x="0" y="598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090013">
            <a:off x="-3618589" y="-1962944"/>
            <a:ext cx="5661686" cy="5983287"/>
          </a:xfrm>
          <a:custGeom>
            <a:avLst/>
            <a:gdLst/>
            <a:ahLst/>
            <a:cxnLst/>
            <a:rect r="r" b="b" t="t" l="l"/>
            <a:pathLst>
              <a:path h="5983287" w="5661686">
                <a:moveTo>
                  <a:pt x="0" y="0"/>
                </a:moveTo>
                <a:lnTo>
                  <a:pt x="5661685" y="0"/>
                </a:lnTo>
                <a:lnTo>
                  <a:pt x="5661685" y="5983288"/>
                </a:lnTo>
                <a:lnTo>
                  <a:pt x="0" y="5983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3796416" y="383923"/>
            <a:ext cx="2465998" cy="2465998"/>
            <a:chOff x="0" y="0"/>
            <a:chExt cx="3287997" cy="3287997"/>
          </a:xfrm>
        </p:grpSpPr>
        <p:sp>
          <p:nvSpPr>
            <p:cNvPr name="Freeform 14" id="14"/>
            <p:cNvSpPr/>
            <p:nvPr/>
          </p:nvSpPr>
          <p:spPr>
            <a:xfrm flipH="false" flipV="false" rot="0">
              <a:off x="0" y="0"/>
              <a:ext cx="3287997" cy="3287997"/>
            </a:xfrm>
            <a:custGeom>
              <a:avLst/>
              <a:gdLst/>
              <a:ahLst/>
              <a:cxnLst/>
              <a:rect r="r" b="b" t="t" l="l"/>
              <a:pathLst>
                <a:path h="3287997" w="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3821" y="103821"/>
              <a:ext cx="3080354" cy="3080354"/>
            </a:xfrm>
            <a:custGeom>
              <a:avLst/>
              <a:gdLst/>
              <a:ahLst/>
              <a:cxnLst/>
              <a:rect r="r" b="b" t="t" l="l"/>
              <a:pathLst>
                <a:path h="3080354" w="3080354">
                  <a:moveTo>
                    <a:pt x="0" y="0"/>
                  </a:moveTo>
                  <a:lnTo>
                    <a:pt x="3080354" y="0"/>
                  </a:lnTo>
                  <a:lnTo>
                    <a:pt x="3080354" y="3080354"/>
                  </a:lnTo>
                  <a:lnTo>
                    <a:pt x="0" y="3080354"/>
                  </a:lnTo>
                  <a:lnTo>
                    <a:pt x="0" y="0"/>
                  </a:lnTo>
                  <a:close/>
                </a:path>
              </a:pathLst>
            </a:custGeom>
            <a:blipFill>
              <a:blip r:embed="rId8"/>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DAFwCtOWa0s</dc:identifier>
  <dcterms:modified xsi:type="dcterms:W3CDTF">2011-08-01T06:04:30Z</dcterms:modified>
  <cp:revision>1</cp:revision>
  <dc:title>Virtual Cart with Overhead Camera Hand Gesture Recognition</dc:title>
</cp:coreProperties>
</file>